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 id="2147483661" r:id="rId2"/>
  </p:sldMasterIdLst>
  <p:notesMasterIdLst>
    <p:notesMasterId r:id="rId26"/>
  </p:notesMasterIdLst>
  <p:sldIdLst>
    <p:sldId id="256" r:id="rId3"/>
    <p:sldId id="257" r:id="rId4"/>
    <p:sldId id="258" r:id="rId5"/>
    <p:sldId id="279" r:id="rId6"/>
    <p:sldId id="260" r:id="rId7"/>
    <p:sldId id="259" r:id="rId8"/>
    <p:sldId id="268" r:id="rId9"/>
    <p:sldId id="273" r:id="rId10"/>
    <p:sldId id="274" r:id="rId11"/>
    <p:sldId id="269" r:id="rId12"/>
    <p:sldId id="270" r:id="rId13"/>
    <p:sldId id="271" r:id="rId14"/>
    <p:sldId id="272" r:id="rId15"/>
    <p:sldId id="275" r:id="rId16"/>
    <p:sldId id="276" r:id="rId17"/>
    <p:sldId id="267" r:id="rId18"/>
    <p:sldId id="277" r:id="rId19"/>
    <p:sldId id="278" r:id="rId20"/>
    <p:sldId id="261" r:id="rId21"/>
    <p:sldId id="262" r:id="rId22"/>
    <p:sldId id="263" r:id="rId23"/>
    <p:sldId id="265" r:id="rId24"/>
    <p:sldId id="266" r:id="rId2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64"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1EBCB4-9B1F-42BF-A47C-7308EB22F947}" type="datetimeFigureOut">
              <a:rPr lang="en-US" smtClean="0"/>
              <a:t>9/18/2016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C03211-1DF9-4C40-A4F4-52CE7F05CB42}" type="slidenum">
              <a:rPr lang="en-US" smtClean="0"/>
              <a:t>‹#›</a:t>
            </a:fld>
            <a:endParaRPr lang="en-US"/>
          </a:p>
        </p:txBody>
      </p:sp>
    </p:spTree>
    <p:extLst>
      <p:ext uri="{BB962C8B-B14F-4D97-AF65-F5344CB8AC3E}">
        <p14:creationId xmlns:p14="http://schemas.microsoft.com/office/powerpoint/2010/main" val="276536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C03211-1DF9-4C40-A4F4-52CE7F05CB42}" type="slidenum">
              <a:rPr lang="en-US" smtClean="0"/>
              <a:t>15</a:t>
            </a:fld>
            <a:endParaRPr lang="en-US"/>
          </a:p>
        </p:txBody>
      </p:sp>
    </p:spTree>
    <p:extLst>
      <p:ext uri="{BB962C8B-B14F-4D97-AF65-F5344CB8AC3E}">
        <p14:creationId xmlns:p14="http://schemas.microsoft.com/office/powerpoint/2010/main" val="361179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1" hangingPunct="1">
              <a:defRPr/>
            </a:pPr>
            <a:endParaRPr lang="en-US" sz="2400">
              <a:latin typeface="Times New Roman" pitchFamily="18" charset="0"/>
            </a:endParaRPr>
          </a:p>
        </p:txBody>
      </p:sp>
      <p:sp>
        <p:nvSpPr>
          <p:cNvPr id="23554" name="Rectangle 2"/>
          <p:cNvSpPr>
            <a:spLocks noGrp="1" noChangeArrowheads="1"/>
          </p:cNvSpPr>
          <p:nvPr>
            <p:ph type="ctrTitle"/>
          </p:nvPr>
        </p:nvSpPr>
        <p:spPr>
          <a:xfrm>
            <a:off x="685800" y="990600"/>
            <a:ext cx="7772400" cy="1371600"/>
          </a:xfrm>
        </p:spPr>
        <p:txBody>
          <a:bodyPr/>
          <a:lstStyle>
            <a:lvl1pPr>
              <a:defRPr sz="4000"/>
            </a:lvl1pPr>
          </a:lstStyle>
          <a:p>
            <a:r>
              <a:rPr lang="en-US"/>
              <a:t>Click to edit Master title style</a:t>
            </a:r>
          </a:p>
        </p:txBody>
      </p:sp>
      <p:sp>
        <p:nvSpPr>
          <p:cNvPr id="23555"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en-US"/>
              <a:t>Click to edit Master subtitle style</a:t>
            </a:r>
          </a:p>
        </p:txBody>
      </p:sp>
      <p:sp>
        <p:nvSpPr>
          <p:cNvPr id="5" name="Rectangle 4"/>
          <p:cNvSpPr>
            <a:spLocks noGrp="1" noChangeArrowheads="1"/>
          </p:cNvSpPr>
          <p:nvPr>
            <p:ph type="dt" sz="half" idx="10"/>
          </p:nvPr>
        </p:nvSpPr>
        <p:spPr>
          <a:xfrm>
            <a:off x="685800" y="6248400"/>
            <a:ext cx="1905000" cy="457200"/>
          </a:xfrm>
        </p:spPr>
        <p:txBody>
          <a:bodyPr/>
          <a:lstStyle>
            <a:lvl1pPr>
              <a:defRPr smtClean="0"/>
            </a:lvl1pPr>
          </a:lstStyle>
          <a:p>
            <a:pPr>
              <a:defRPr/>
            </a:pPr>
            <a:endParaRPr lang="en-US"/>
          </a:p>
        </p:txBody>
      </p:sp>
      <p:sp>
        <p:nvSpPr>
          <p:cNvPr id="6" name="Rectangle 5"/>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en-US"/>
          </a:p>
        </p:txBody>
      </p:sp>
      <p:sp>
        <p:nvSpPr>
          <p:cNvPr id="7" name="Rectangle 6"/>
          <p:cNvSpPr>
            <a:spLocks noGrp="1" noChangeArrowheads="1"/>
          </p:cNvSpPr>
          <p:nvPr>
            <p:ph type="sldNum" sz="quarter" idx="12"/>
          </p:nvPr>
        </p:nvSpPr>
        <p:spPr>
          <a:xfrm>
            <a:off x="6553200" y="6248400"/>
            <a:ext cx="1905000" cy="457200"/>
          </a:xfrm>
        </p:spPr>
        <p:txBody>
          <a:bodyPr/>
          <a:lstStyle>
            <a:lvl1pPr>
              <a:defRPr smtClean="0"/>
            </a:lvl1pPr>
          </a:lstStyle>
          <a:p>
            <a:pPr>
              <a:defRPr/>
            </a:pPr>
            <a:fld id="{3D912887-A4D3-4BD9-A860-B23B47B1BF3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92A8C3F9-083E-4E7A-A701-766F3C294D6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304800"/>
            <a:ext cx="2001837"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66738" y="304800"/>
            <a:ext cx="58547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AD4C6DB2-A7E5-4463-8B43-9AE304A7B975}"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D296BF8-718F-48D2-91DD-9F80115F69ED}"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8436708-194E-47F0-BFDA-32DD9A7F2E9A}"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CA8F807-765E-4675-AF42-5CDBF68C87F2}"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EC8A1F8-F394-4632-AB95-57AE40723A44}"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36BA42D-4141-4F12-8617-1D81FBA49925}"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83A0F32-66FE-4DE7-9A99-6A869FF2113B}"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820DC9B-82FE-4E72-9B71-9CDA803B5592}"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204C0D5-1A47-4907-8CDD-0679DE65474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74505407-8E56-416C-BB28-5141853B016A}"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624A830-8096-47DF-B750-06685EB1D7BB}"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74B0B8E-60F1-48A4-AB9D-69F9372E4D01}"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2E3A1AE-D260-4D1C-A06A-ECFD515ECDA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4279F635-4298-4D92-9920-527C05BDC25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3E83F059-0FBA-4DCA-9B09-AC22689E0F1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p>
        </p:txBody>
      </p:sp>
      <p:sp>
        <p:nvSpPr>
          <p:cNvPr id="8" name="Rectangle 7"/>
          <p:cNvSpPr>
            <a:spLocks noGrp="1" noChangeArrowheads="1"/>
          </p:cNvSpPr>
          <p:nvPr>
            <p:ph type="ftr" sz="quarter" idx="11"/>
          </p:nvPr>
        </p:nvSpPr>
        <p:spPr>
          <a:ln/>
        </p:spPr>
        <p:txBody>
          <a:bodyPr/>
          <a:lstStyle>
            <a:lvl1pPr>
              <a:defRPr/>
            </a:lvl1pPr>
          </a:lstStyle>
          <a:p>
            <a:pPr>
              <a:defRPr/>
            </a:pPr>
            <a:endParaRPr lang="en-US"/>
          </a:p>
        </p:txBody>
      </p:sp>
      <p:sp>
        <p:nvSpPr>
          <p:cNvPr id="9" name="Rectangle 8"/>
          <p:cNvSpPr>
            <a:spLocks noGrp="1" noChangeArrowheads="1"/>
          </p:cNvSpPr>
          <p:nvPr>
            <p:ph type="sldNum" sz="quarter" idx="12"/>
          </p:nvPr>
        </p:nvSpPr>
        <p:spPr>
          <a:ln/>
        </p:spPr>
        <p:txBody>
          <a:bodyPr/>
          <a:lstStyle>
            <a:lvl1pPr>
              <a:defRPr/>
            </a:lvl1pPr>
          </a:lstStyle>
          <a:p>
            <a:pPr>
              <a:defRPr/>
            </a:pPr>
            <a:fld id="{5A4F5106-A068-4460-AD84-2F828978F03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p>
        </p:txBody>
      </p:sp>
      <p:sp>
        <p:nvSpPr>
          <p:cNvPr id="4" name="Rectangle 7"/>
          <p:cNvSpPr>
            <a:spLocks noGrp="1" noChangeArrowheads="1"/>
          </p:cNvSpPr>
          <p:nvPr>
            <p:ph type="ftr" sz="quarter" idx="11"/>
          </p:nvPr>
        </p:nvSpPr>
        <p:spPr>
          <a:ln/>
        </p:spPr>
        <p:txBody>
          <a:bodyPr/>
          <a:lstStyle>
            <a:lvl1pPr>
              <a:defRPr/>
            </a:lvl1pPr>
          </a:lstStyle>
          <a:p>
            <a:pPr>
              <a:defRPr/>
            </a:pPr>
            <a:endParaRPr lang="en-US"/>
          </a:p>
        </p:txBody>
      </p:sp>
      <p:sp>
        <p:nvSpPr>
          <p:cNvPr id="5" name="Rectangle 8"/>
          <p:cNvSpPr>
            <a:spLocks noGrp="1" noChangeArrowheads="1"/>
          </p:cNvSpPr>
          <p:nvPr>
            <p:ph type="sldNum" sz="quarter" idx="12"/>
          </p:nvPr>
        </p:nvSpPr>
        <p:spPr>
          <a:ln/>
        </p:spPr>
        <p:txBody>
          <a:bodyPr/>
          <a:lstStyle>
            <a:lvl1pPr>
              <a:defRPr/>
            </a:lvl1pPr>
          </a:lstStyle>
          <a:p>
            <a:pPr>
              <a:defRPr/>
            </a:pPr>
            <a:fld id="{C8DEFA0C-7158-4227-A5C5-C6BCBD3BDB4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p>
        </p:txBody>
      </p:sp>
      <p:sp>
        <p:nvSpPr>
          <p:cNvPr id="3" name="Rectangle 7"/>
          <p:cNvSpPr>
            <a:spLocks noGrp="1" noChangeArrowheads="1"/>
          </p:cNvSpPr>
          <p:nvPr>
            <p:ph type="ftr" sz="quarter" idx="11"/>
          </p:nvPr>
        </p:nvSpPr>
        <p:spPr>
          <a:ln/>
        </p:spPr>
        <p:txBody>
          <a:bodyPr/>
          <a:lstStyle>
            <a:lvl1pPr>
              <a:defRPr/>
            </a:lvl1pPr>
          </a:lstStyle>
          <a:p>
            <a:pPr>
              <a:defRPr/>
            </a:pPr>
            <a:endParaRPr lang="en-US"/>
          </a:p>
        </p:txBody>
      </p:sp>
      <p:sp>
        <p:nvSpPr>
          <p:cNvPr id="4" name="Rectangle 8"/>
          <p:cNvSpPr>
            <a:spLocks noGrp="1" noChangeArrowheads="1"/>
          </p:cNvSpPr>
          <p:nvPr>
            <p:ph type="sldNum" sz="quarter" idx="12"/>
          </p:nvPr>
        </p:nvSpPr>
        <p:spPr>
          <a:ln/>
        </p:spPr>
        <p:txBody>
          <a:bodyPr/>
          <a:lstStyle>
            <a:lvl1pPr>
              <a:defRPr/>
            </a:lvl1pPr>
          </a:lstStyle>
          <a:p>
            <a:pPr>
              <a:defRPr/>
            </a:pPr>
            <a:fld id="{27BB8023-CF34-4B75-8CA7-5C3C6083BB0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581F9812-9E43-42F9-839B-CE3DB7E8900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74354D09-FA9F-4BE1-AAEF-6C418D48073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2532"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1" hangingPunct="1">
              <a:defRPr/>
            </a:pPr>
            <a:endParaRPr lang="en-US" sz="2400">
              <a:latin typeface="Times New Roman" pitchFamily="18" charset="0"/>
            </a:endParaRPr>
          </a:p>
        </p:txBody>
      </p:sp>
      <p:sp>
        <p:nvSpPr>
          <p:cNvPr id="22533"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pPr>
              <a:defRPr/>
            </a:pPr>
            <a:endParaRPr lang="en-US"/>
          </a:p>
        </p:txBody>
      </p:sp>
      <p:sp>
        <p:nvSpPr>
          <p:cNvPr id="22534"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22535"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smtClean="0"/>
            </a:lvl1pPr>
          </a:lstStyle>
          <a:p>
            <a:pPr>
              <a:defRPr/>
            </a:pPr>
            <a:endParaRPr lang="en-US"/>
          </a:p>
        </p:txBody>
      </p:sp>
      <p:sp>
        <p:nvSpPr>
          <p:cNvPr id="22536"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fld id="{2790AC16-3F95-4745-A429-149F043BA2A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5"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iming>
    <p:tnLst>
      <p:par>
        <p:cTn id="1" dur="indefinite" restart="never" nodeType="tmRoot"/>
      </p:par>
    </p:tnLst>
  </p:timing>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itchFamily="34" charset="0"/>
        </a:defRPr>
      </a:lvl2pPr>
      <a:lvl3pPr algn="l" rtl="0" eaLnBrk="0" fontAlgn="base" hangingPunct="0">
        <a:spcBef>
          <a:spcPct val="0"/>
        </a:spcBef>
        <a:spcAft>
          <a:spcPct val="0"/>
        </a:spcAft>
        <a:defRPr sz="3800">
          <a:solidFill>
            <a:schemeClr val="tx2"/>
          </a:solidFill>
          <a:latin typeface="Verdana" pitchFamily="34" charset="0"/>
        </a:defRPr>
      </a:lvl3pPr>
      <a:lvl4pPr algn="l" rtl="0" eaLnBrk="0" fontAlgn="base" hangingPunct="0">
        <a:spcBef>
          <a:spcPct val="0"/>
        </a:spcBef>
        <a:spcAft>
          <a:spcPct val="0"/>
        </a:spcAft>
        <a:defRPr sz="3800">
          <a:solidFill>
            <a:schemeClr val="tx2"/>
          </a:solidFill>
          <a:latin typeface="Verdana" pitchFamily="34" charset="0"/>
        </a:defRPr>
      </a:lvl4pPr>
      <a:lvl5pPr algn="l" rtl="0" eaLnBrk="0" fontAlgn="base" hangingPunct="0">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eaLnBrk="0" fontAlgn="base" hangingPunct="0">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9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latin typeface="+mn-lt"/>
              </a:defRPr>
            </a:lvl1pPr>
          </a:lstStyle>
          <a:p>
            <a:pPr>
              <a:defRPr/>
            </a:pPr>
            <a:endParaRPr lang="en-US"/>
          </a:p>
        </p:txBody>
      </p:sp>
      <p:sp>
        <p:nvSpPr>
          <p:cNvPr id="419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latin typeface="+mn-lt"/>
              </a:defRPr>
            </a:lvl1pPr>
          </a:lstStyle>
          <a:p>
            <a:pPr>
              <a:defRPr/>
            </a:pPr>
            <a:endParaRPr lang="en-US"/>
          </a:p>
        </p:txBody>
      </p:sp>
      <p:sp>
        <p:nvSpPr>
          <p:cNvPr id="419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atin typeface="+mn-lt"/>
              </a:defRPr>
            </a:lvl1pPr>
          </a:lstStyle>
          <a:p>
            <a:pPr>
              <a:defRPr/>
            </a:pPr>
            <a:fld id="{E7B2A2FA-8316-420B-AD6D-FC7C164A70E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hyperlink" Target="http://owl.english.purdue.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US" smtClean="0">
                <a:latin typeface="Kozuka Mincho Pro R" pitchFamily="18" charset="-128"/>
              </a:rPr>
              <a:t>Plagiarism:</a:t>
            </a:r>
          </a:p>
        </p:txBody>
      </p:sp>
      <p:sp>
        <p:nvSpPr>
          <p:cNvPr id="4099" name="Rectangle 3"/>
          <p:cNvSpPr>
            <a:spLocks noGrp="1" noChangeArrowheads="1"/>
          </p:cNvSpPr>
          <p:nvPr>
            <p:ph type="subTitle" idx="1"/>
          </p:nvPr>
        </p:nvSpPr>
        <p:spPr>
          <a:xfrm>
            <a:off x="685800" y="2667000"/>
            <a:ext cx="7924800" cy="2362200"/>
          </a:xfrm>
        </p:spPr>
        <p:txBody>
          <a:bodyPr/>
          <a:lstStyle/>
          <a:p>
            <a:pPr eaLnBrk="1" hangingPunct="1">
              <a:lnSpc>
                <a:spcPct val="80000"/>
              </a:lnSpc>
            </a:pPr>
            <a:endParaRPr lang="en-US" sz="700" smtClean="0"/>
          </a:p>
          <a:p>
            <a:pPr eaLnBrk="1" hangingPunct="1">
              <a:lnSpc>
                <a:spcPct val="80000"/>
              </a:lnSpc>
            </a:pPr>
            <a:endParaRPr lang="en-US" sz="700" smtClean="0"/>
          </a:p>
          <a:p>
            <a:pPr eaLnBrk="1" hangingPunct="1">
              <a:lnSpc>
                <a:spcPct val="80000"/>
              </a:lnSpc>
            </a:pPr>
            <a:r>
              <a:rPr lang="en-US" sz="1800" b="1" smtClean="0"/>
              <a:t>What is it?  </a:t>
            </a:r>
          </a:p>
          <a:p>
            <a:pPr eaLnBrk="1" hangingPunct="1">
              <a:lnSpc>
                <a:spcPct val="80000"/>
              </a:lnSpc>
            </a:pPr>
            <a:r>
              <a:rPr lang="en-US" sz="1800" b="1" smtClean="0"/>
              <a:t>How can you avoid it?</a:t>
            </a:r>
          </a:p>
          <a:p>
            <a:pPr eaLnBrk="1" hangingPunct="1">
              <a:lnSpc>
                <a:spcPct val="80000"/>
              </a:lnSpc>
            </a:pPr>
            <a:endParaRPr lang="en-US" sz="1800" b="1" smtClean="0"/>
          </a:p>
          <a:p>
            <a:pPr eaLnBrk="1" hangingPunct="1">
              <a:lnSpc>
                <a:spcPct val="80000"/>
              </a:lnSpc>
            </a:pPr>
            <a:endParaRPr lang="en-US" sz="1200" b="1" smtClean="0"/>
          </a:p>
          <a:p>
            <a:pPr eaLnBrk="1" hangingPunct="1">
              <a:lnSpc>
                <a:spcPct val="80000"/>
              </a:lnSpc>
            </a:pPr>
            <a:endParaRPr lang="en-US" sz="700" smtClean="0"/>
          </a:p>
          <a:p>
            <a:pPr eaLnBrk="1" hangingPunct="1">
              <a:lnSpc>
                <a:spcPct val="80000"/>
              </a:lnSpc>
            </a:pPr>
            <a:r>
              <a:rPr lang="en-US" sz="1800" smtClean="0"/>
              <a:t>						</a:t>
            </a:r>
            <a:r>
              <a:rPr lang="en-US" sz="1600" smtClean="0"/>
              <a:t>Created by:</a:t>
            </a:r>
          </a:p>
          <a:p>
            <a:pPr eaLnBrk="1" hangingPunct="1">
              <a:lnSpc>
                <a:spcPct val="80000"/>
              </a:lnSpc>
            </a:pPr>
            <a:r>
              <a:rPr lang="en-US" sz="1600" smtClean="0"/>
              <a:t>						Ms. Henry</a:t>
            </a:r>
          </a:p>
          <a:p>
            <a:pPr eaLnBrk="1" hangingPunct="1">
              <a:lnSpc>
                <a:spcPct val="80000"/>
              </a:lnSpc>
            </a:pPr>
            <a:r>
              <a:rPr lang="en-US" sz="1600" smtClean="0"/>
              <a:t>						Mrs. Glynn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p:txBody>
          <a:bodyPr/>
          <a:lstStyle/>
          <a:p>
            <a:pPr eaLnBrk="1" hangingPunct="1">
              <a:lnSpc>
                <a:spcPct val="90000"/>
              </a:lnSpc>
            </a:pPr>
            <a:r>
              <a:rPr lang="en-US" sz="2000" smtClean="0"/>
              <a:t>books, articles, websites, interviews, etc. from which you paraphrase</a:t>
            </a:r>
          </a:p>
          <a:p>
            <a:pPr eaLnBrk="1" hangingPunct="1">
              <a:lnSpc>
                <a:spcPct val="90000"/>
              </a:lnSpc>
            </a:pPr>
            <a:r>
              <a:rPr lang="en-US" sz="2000" smtClean="0"/>
              <a:t>summaries of someone else’s ideas</a:t>
            </a:r>
          </a:p>
          <a:p>
            <a:pPr eaLnBrk="1" hangingPunct="1">
              <a:lnSpc>
                <a:spcPct val="90000"/>
              </a:lnSpc>
              <a:buFont typeface="Wingdings" pitchFamily="2" charset="2"/>
              <a:buNone/>
            </a:pPr>
            <a:r>
              <a:rPr lang="en-US" sz="2000" smtClean="0">
                <a:latin typeface="Times New Roman" pitchFamily="18" charset="0"/>
              </a:rPr>
              <a:t>		In the 1600s, the Sioux Indians began to migrate north and west </a:t>
            </a:r>
          </a:p>
          <a:p>
            <a:pPr eaLnBrk="1" hangingPunct="1">
              <a:lnSpc>
                <a:spcPct val="90000"/>
              </a:lnSpc>
              <a:buFont typeface="Wingdings" pitchFamily="2" charset="2"/>
              <a:buNone/>
            </a:pPr>
            <a:r>
              <a:rPr lang="en-US" sz="2000" smtClean="0">
                <a:latin typeface="Times New Roman" pitchFamily="18" charset="0"/>
              </a:rPr>
              <a:t>	from the Eastern woodlands.  At this time, they became dependent upon </a:t>
            </a:r>
          </a:p>
          <a:p>
            <a:pPr eaLnBrk="1" hangingPunct="1">
              <a:lnSpc>
                <a:spcPct val="90000"/>
              </a:lnSpc>
              <a:buFont typeface="Wingdings" pitchFamily="2" charset="2"/>
              <a:buNone/>
            </a:pPr>
            <a:r>
              <a:rPr lang="en-US" sz="2000" smtClean="0">
                <a:latin typeface="Times New Roman" pitchFamily="18" charset="0"/>
              </a:rPr>
              <a:t>	the buffalo for food, clothing and shelter.  The tribes would follow the </a:t>
            </a:r>
          </a:p>
          <a:p>
            <a:pPr eaLnBrk="1" hangingPunct="1">
              <a:lnSpc>
                <a:spcPct val="90000"/>
              </a:lnSpc>
              <a:buFont typeface="Wingdings" pitchFamily="2" charset="2"/>
              <a:buNone/>
            </a:pPr>
            <a:r>
              <a:rPr lang="en-US" sz="2000" smtClean="0">
                <a:latin typeface="Times New Roman" pitchFamily="18" charset="0"/>
              </a:rPr>
              <a:t>	herd, never putting down roots.  Therefore, they were not agricultural at </a:t>
            </a:r>
          </a:p>
          <a:p>
            <a:pPr eaLnBrk="1" hangingPunct="1">
              <a:lnSpc>
                <a:spcPct val="90000"/>
              </a:lnSpc>
              <a:buFont typeface="Wingdings" pitchFamily="2" charset="2"/>
              <a:buNone/>
            </a:pPr>
            <a:r>
              <a:rPr lang="en-US" sz="2000" smtClean="0">
                <a:latin typeface="Times New Roman" pitchFamily="18" charset="0"/>
              </a:rPr>
              <a:t>	all.  They would eat buffalo, both fresh and dried, bear, deer and </a:t>
            </a:r>
          </a:p>
          <a:p>
            <a:pPr eaLnBrk="1" hangingPunct="1">
              <a:lnSpc>
                <a:spcPct val="90000"/>
              </a:lnSpc>
              <a:buFont typeface="Wingdings" pitchFamily="2" charset="2"/>
              <a:buNone/>
            </a:pPr>
            <a:r>
              <a:rPr lang="en-US" sz="2000" smtClean="0">
                <a:latin typeface="Times New Roman" pitchFamily="18" charset="0"/>
              </a:rPr>
              <a:t>	antelope.  Also, the women would gather wild fruits and vegetables </a:t>
            </a:r>
          </a:p>
          <a:p>
            <a:pPr eaLnBrk="1" hangingPunct="1">
              <a:lnSpc>
                <a:spcPct val="90000"/>
              </a:lnSpc>
              <a:buFont typeface="Wingdings" pitchFamily="2" charset="2"/>
              <a:buNone/>
            </a:pPr>
            <a:r>
              <a:rPr lang="en-US" sz="2000" smtClean="0">
                <a:latin typeface="Times New Roman" pitchFamily="18" charset="0"/>
              </a:rPr>
              <a:t>	(Brooks 7-8).</a:t>
            </a:r>
          </a:p>
          <a:p>
            <a:pPr eaLnBrk="1" hangingPunct="1">
              <a:lnSpc>
                <a:spcPct val="90000"/>
              </a:lnSpc>
              <a:buFont typeface="Wingdings" pitchFamily="2" charset="2"/>
              <a:buNone/>
            </a:pPr>
            <a:r>
              <a:rPr lang="en-US" sz="2000" smtClean="0"/>
              <a:t>	This is a paraphrase of several paragraphs, or a summary of material.  There are no direct quotations, so no quotation marks are used.</a:t>
            </a:r>
          </a:p>
          <a:p>
            <a:pPr eaLnBrk="1" hangingPunct="1">
              <a:lnSpc>
                <a:spcPct val="90000"/>
              </a:lnSpc>
              <a:buFont typeface="Wingdings" pitchFamily="2" charset="2"/>
              <a:buNone/>
            </a:pPr>
            <a:endParaRPr lang="en-US" sz="20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z="2400" smtClean="0"/>
              <a:t>The corresponding works cited entry would look like this:</a:t>
            </a:r>
            <a:br>
              <a:rPr lang="en-US" sz="2400" smtClean="0"/>
            </a:br>
            <a:endParaRPr lang="en-US" sz="2400" smtClean="0"/>
          </a:p>
        </p:txBody>
      </p:sp>
      <p:sp>
        <p:nvSpPr>
          <p:cNvPr id="14339" name="Rectangle 3"/>
          <p:cNvSpPr>
            <a:spLocks noGrp="1" noChangeArrowheads="1"/>
          </p:cNvSpPr>
          <p:nvPr>
            <p:ph type="body" idx="1"/>
          </p:nvPr>
        </p:nvSpPr>
        <p:spPr/>
        <p:txBody>
          <a:bodyPr/>
          <a:lstStyle/>
          <a:p>
            <a:pPr eaLnBrk="1" hangingPunct="1">
              <a:buFont typeface="Wingdings" pitchFamily="2" charset="2"/>
              <a:buNone/>
            </a:pPr>
            <a:r>
              <a:rPr lang="en-US" dirty="0" smtClean="0"/>
              <a:t>Brooks, Barbara.  </a:t>
            </a:r>
            <a:r>
              <a:rPr lang="en-US" i="1" dirty="0" smtClean="0"/>
              <a:t>Native American</a:t>
            </a:r>
          </a:p>
          <a:p>
            <a:pPr eaLnBrk="1" hangingPunct="1">
              <a:buFont typeface="Wingdings" pitchFamily="2" charset="2"/>
              <a:buNone/>
            </a:pPr>
            <a:r>
              <a:rPr lang="en-US" i="1" dirty="0" smtClean="0"/>
              <a:t>     People:  The Sioux</a:t>
            </a:r>
            <a:r>
              <a:rPr lang="en-US" dirty="0" smtClean="0"/>
              <a:t>. </a:t>
            </a:r>
            <a:r>
              <a:rPr lang="en-US" dirty="0" smtClean="0"/>
              <a:t>Rourke </a:t>
            </a:r>
          </a:p>
          <a:p>
            <a:pPr eaLnBrk="1" hangingPunct="1">
              <a:buFont typeface="Wingdings" pitchFamily="2" charset="2"/>
              <a:buNone/>
            </a:pPr>
            <a:r>
              <a:rPr lang="en-US" dirty="0"/>
              <a:t>	</a:t>
            </a:r>
            <a:r>
              <a:rPr lang="en-US" dirty="0" smtClean="0"/>
              <a:t> Publishing</a:t>
            </a:r>
            <a:r>
              <a:rPr lang="en-US" dirty="0" smtClean="0"/>
              <a:t>, 1989.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p:txBody>
          <a:bodyPr/>
          <a:lstStyle/>
          <a:p>
            <a:pPr eaLnBrk="1" hangingPunct="1">
              <a:lnSpc>
                <a:spcPct val="80000"/>
              </a:lnSpc>
            </a:pPr>
            <a:r>
              <a:rPr lang="en-US" sz="1900" smtClean="0"/>
              <a:t>facts not widely known.  You will not be penalized for citing a common fact, but not citing when it is needed </a:t>
            </a:r>
            <a:r>
              <a:rPr lang="en-US" sz="1900" b="1" smtClean="0"/>
              <a:t>is</a:t>
            </a:r>
            <a:r>
              <a:rPr lang="en-US" sz="1900" smtClean="0"/>
              <a:t> plagiarism and will result in negative consequences.  When in doubt, cite your source.</a:t>
            </a:r>
          </a:p>
          <a:p>
            <a:pPr eaLnBrk="1" hangingPunct="1">
              <a:lnSpc>
                <a:spcPct val="80000"/>
              </a:lnSpc>
            </a:pPr>
            <a:r>
              <a:rPr lang="en-US" sz="1900" smtClean="0"/>
              <a:t>opinions of others</a:t>
            </a:r>
          </a:p>
          <a:p>
            <a:pPr eaLnBrk="1" hangingPunct="1">
              <a:lnSpc>
                <a:spcPct val="80000"/>
              </a:lnSpc>
            </a:pPr>
            <a:endParaRPr lang="en-US" sz="1900" smtClean="0">
              <a:latin typeface="Times New Roman" pitchFamily="18" charset="0"/>
            </a:endParaRPr>
          </a:p>
          <a:p>
            <a:pPr eaLnBrk="1" hangingPunct="1">
              <a:lnSpc>
                <a:spcPct val="80000"/>
              </a:lnSpc>
              <a:buFont typeface="Wingdings" pitchFamily="2" charset="2"/>
              <a:buNone/>
            </a:pPr>
            <a:r>
              <a:rPr lang="en-US" sz="1900" smtClean="0">
                <a:latin typeface="Times New Roman" pitchFamily="18" charset="0"/>
              </a:rPr>
              <a:t>		Do you enjoy Dijon mustard or Roquefort cheese?  How about </a:t>
            </a:r>
          </a:p>
          <a:p>
            <a:pPr eaLnBrk="1" hangingPunct="1">
              <a:lnSpc>
                <a:spcPct val="80000"/>
              </a:lnSpc>
              <a:buFont typeface="Wingdings" pitchFamily="2" charset="2"/>
              <a:buNone/>
            </a:pPr>
            <a:r>
              <a:rPr lang="en-US" sz="1900" smtClean="0">
                <a:latin typeface="Times New Roman" pitchFamily="18" charset="0"/>
              </a:rPr>
              <a:t>	bouillabaisse?  If so, you have the French to thank.  These are just some of </a:t>
            </a:r>
          </a:p>
          <a:p>
            <a:pPr eaLnBrk="1" hangingPunct="1">
              <a:lnSpc>
                <a:spcPct val="80000"/>
              </a:lnSpc>
              <a:buFont typeface="Wingdings" pitchFamily="2" charset="2"/>
              <a:buNone/>
            </a:pPr>
            <a:r>
              <a:rPr lang="en-US" sz="1900" smtClean="0">
                <a:latin typeface="Times New Roman" pitchFamily="18" charset="0"/>
              </a:rPr>
              <a:t>	the wonderful tastes of France.  The French so love their food that they </a:t>
            </a:r>
          </a:p>
          <a:p>
            <a:pPr eaLnBrk="1" hangingPunct="1">
              <a:lnSpc>
                <a:spcPct val="80000"/>
              </a:lnSpc>
              <a:buFont typeface="Wingdings" pitchFamily="2" charset="2"/>
              <a:buNone/>
            </a:pPr>
            <a:r>
              <a:rPr lang="en-US" sz="1900" smtClean="0">
                <a:latin typeface="Times New Roman" pitchFamily="18" charset="0"/>
              </a:rPr>
              <a:t>	often elevate their three star chefs to celebrity status (Steele 33).</a:t>
            </a:r>
          </a:p>
          <a:p>
            <a:pPr eaLnBrk="1" hangingPunct="1">
              <a:lnSpc>
                <a:spcPct val="80000"/>
              </a:lnSpc>
              <a:buFont typeface="Wingdings" pitchFamily="2" charset="2"/>
              <a:buNone/>
            </a:pPr>
            <a:endParaRPr lang="en-US" sz="1900" smtClean="0">
              <a:latin typeface="Times New Roman" pitchFamily="18" charset="0"/>
            </a:endParaRPr>
          </a:p>
          <a:p>
            <a:pPr eaLnBrk="1" hangingPunct="1">
              <a:lnSpc>
                <a:spcPct val="80000"/>
              </a:lnSpc>
              <a:buFont typeface="Wingdings" pitchFamily="2" charset="2"/>
              <a:buNone/>
            </a:pPr>
            <a:r>
              <a:rPr lang="en-US" sz="1900" smtClean="0"/>
              <a:t>	Although this paraphrase may include a fact of which many people are aware, the information is not necessarily common knowledge, and therefore it must be cited.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z="2400" smtClean="0"/>
              <a:t>The corresponding works cited entry would look like this:</a:t>
            </a:r>
            <a:br>
              <a:rPr lang="en-US" sz="2400" smtClean="0"/>
            </a:br>
            <a:endParaRPr lang="en-US" sz="2400" smtClean="0"/>
          </a:p>
        </p:txBody>
      </p:sp>
      <p:sp>
        <p:nvSpPr>
          <p:cNvPr id="16387" name="Rectangle 3"/>
          <p:cNvSpPr>
            <a:spLocks noGrp="1" noChangeArrowheads="1"/>
          </p:cNvSpPr>
          <p:nvPr>
            <p:ph type="body" idx="1"/>
          </p:nvPr>
        </p:nvSpPr>
        <p:spPr/>
        <p:txBody>
          <a:bodyPr/>
          <a:lstStyle/>
          <a:p>
            <a:pPr eaLnBrk="1" hangingPunct="1">
              <a:buFont typeface="Wingdings" pitchFamily="2" charset="2"/>
              <a:buNone/>
            </a:pPr>
            <a:r>
              <a:rPr lang="en-US" dirty="0" smtClean="0"/>
              <a:t>Steele, Ross.  </a:t>
            </a:r>
            <a:r>
              <a:rPr lang="en-US" i="1" dirty="0" smtClean="0"/>
              <a:t>The French Way: Aspects  </a:t>
            </a:r>
          </a:p>
          <a:p>
            <a:pPr eaLnBrk="1" hangingPunct="1">
              <a:buFont typeface="Wingdings" pitchFamily="2" charset="2"/>
              <a:buNone/>
            </a:pPr>
            <a:r>
              <a:rPr lang="en-US" i="1" dirty="0" smtClean="0"/>
              <a:t>     of Behavior, Attitudes, and Customs  </a:t>
            </a:r>
          </a:p>
          <a:p>
            <a:pPr eaLnBrk="1" hangingPunct="1">
              <a:buFont typeface="Wingdings" pitchFamily="2" charset="2"/>
              <a:buNone/>
            </a:pPr>
            <a:r>
              <a:rPr lang="en-US" i="1" dirty="0" smtClean="0"/>
              <a:t>     of the French</a:t>
            </a:r>
            <a:r>
              <a:rPr lang="en-US" dirty="0" smtClean="0"/>
              <a:t>. </a:t>
            </a:r>
            <a:r>
              <a:rPr lang="en-US" dirty="0" smtClean="0"/>
              <a:t>Passport Books</a:t>
            </a:r>
            <a:r>
              <a:rPr lang="en-US" dirty="0" smtClean="0"/>
              <a:t>, 1995</a:t>
            </a:r>
            <a:r>
              <a:rPr lang="en-US" dirty="0" smtClean="0"/>
              <a:t>.</a:t>
            </a: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z="3400" smtClean="0"/>
              <a:t>Here is another example.  This one is from an online database article:</a:t>
            </a:r>
          </a:p>
        </p:txBody>
      </p:sp>
      <p:sp>
        <p:nvSpPr>
          <p:cNvPr id="17411" name="Rectangle 3"/>
          <p:cNvSpPr>
            <a:spLocks noGrp="1" noChangeArrowheads="1"/>
          </p:cNvSpPr>
          <p:nvPr>
            <p:ph type="body" idx="1"/>
          </p:nvPr>
        </p:nvSpPr>
        <p:spPr/>
        <p:txBody>
          <a:bodyPr/>
          <a:lstStyle/>
          <a:p>
            <a:pPr marL="0" indent="0">
              <a:buNone/>
            </a:pPr>
            <a:r>
              <a:rPr lang="en-US" sz="2100" dirty="0" smtClean="0"/>
              <a:t>	</a:t>
            </a:r>
            <a:r>
              <a:rPr lang="en-US" sz="2100" dirty="0" smtClean="0"/>
              <a:t>Much of the table salt that you put on your eggs comes from seawater which flows into shallow pools and is heated and bleached white by sunlight. The top layer is scraped off and cleaned, then milled until it is a fine consistency.  This sea salt is then shipped off and eventually ends up in </a:t>
            </a:r>
            <a:r>
              <a:rPr lang="en-US" sz="2100" dirty="0" smtClean="0"/>
              <a:t>a shaker on your table (Scarborough).</a:t>
            </a:r>
            <a:endParaRPr lang="en-US" sz="2100" dirty="0" smtClean="0"/>
          </a:p>
          <a:p>
            <a:pPr eaLnBrk="1" hangingPunct="1">
              <a:lnSpc>
                <a:spcPct val="90000"/>
              </a:lnSpc>
              <a:buFont typeface="Wingdings" pitchFamily="2" charset="2"/>
              <a:buNone/>
            </a:pPr>
            <a:r>
              <a:rPr lang="en-US" sz="2100" dirty="0" smtClean="0"/>
              <a:t>	</a:t>
            </a:r>
            <a:endParaRPr lang="en-US" sz="2100" dirty="0" smtClean="0"/>
          </a:p>
          <a:p>
            <a:pPr eaLnBrk="1" hangingPunct="1">
              <a:lnSpc>
                <a:spcPct val="90000"/>
              </a:lnSpc>
              <a:buFont typeface="Wingdings" pitchFamily="2" charset="2"/>
              <a:buNone/>
            </a:pPr>
            <a:r>
              <a:rPr lang="en-US" sz="2100" dirty="0" smtClean="0"/>
              <a:t>     Here </a:t>
            </a:r>
            <a:r>
              <a:rPr lang="en-US" sz="2100" dirty="0" smtClean="0"/>
              <a:t>is a fact that could be looked up and found in many places, but you wouldn’t consider it “common knowledge,” so it must be </a:t>
            </a:r>
            <a:r>
              <a:rPr lang="en-US" sz="2100" dirty="0" smtClean="0"/>
              <a:t>cited.  Notice there is no page number.  That is because this is from an online article.</a:t>
            </a:r>
            <a:endParaRPr lang="en-US" sz="21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z="2400" smtClean="0"/>
              <a:t>The corresponding works cited entry would look like this:</a:t>
            </a:r>
            <a:br>
              <a:rPr lang="en-US" sz="2400" smtClean="0"/>
            </a:br>
            <a:endParaRPr lang="en-US" sz="2400" smtClean="0"/>
          </a:p>
        </p:txBody>
      </p:sp>
      <p:sp>
        <p:nvSpPr>
          <p:cNvPr id="18435" name="Rectangle 3"/>
          <p:cNvSpPr>
            <a:spLocks noGrp="1" noChangeArrowheads="1"/>
          </p:cNvSpPr>
          <p:nvPr>
            <p:ph type="body" idx="1"/>
          </p:nvPr>
        </p:nvSpPr>
        <p:spPr/>
        <p:txBody>
          <a:bodyPr/>
          <a:lstStyle/>
          <a:p>
            <a:pPr marL="0" indent="0">
              <a:buNone/>
            </a:pPr>
            <a:r>
              <a:rPr lang="en-US" sz="2800" dirty="0"/>
              <a:t>Scarborough, Ramona. "Salt of the </a:t>
            </a:r>
            <a:endParaRPr lang="en-US" sz="2800" dirty="0" smtClean="0"/>
          </a:p>
          <a:p>
            <a:pPr marL="0" indent="0">
              <a:buNone/>
            </a:pPr>
            <a:r>
              <a:rPr lang="en-US" sz="2800" dirty="0"/>
              <a:t>	</a:t>
            </a:r>
            <a:r>
              <a:rPr lang="en-US" sz="2800" dirty="0" smtClean="0"/>
              <a:t>Earth</a:t>
            </a:r>
            <a:r>
              <a:rPr lang="en-US" sz="2800" dirty="0"/>
              <a:t>." </a:t>
            </a:r>
            <a:r>
              <a:rPr lang="en-US" sz="2800" i="1" dirty="0"/>
              <a:t>Faces: People, Places, and </a:t>
            </a:r>
            <a:endParaRPr lang="en-US" sz="2800" i="1" dirty="0" smtClean="0"/>
          </a:p>
          <a:p>
            <a:pPr marL="0" indent="0">
              <a:buNone/>
            </a:pPr>
            <a:r>
              <a:rPr lang="en-US" sz="2800" i="1" dirty="0"/>
              <a:t>	</a:t>
            </a:r>
            <a:r>
              <a:rPr lang="en-US" sz="2800" i="1" dirty="0" smtClean="0"/>
              <a:t>Cultures</a:t>
            </a:r>
            <a:r>
              <a:rPr lang="en-US" sz="2800" dirty="0"/>
              <a:t> Apr. 2016: 26</a:t>
            </a:r>
            <a:r>
              <a:rPr lang="en-US" sz="2800" dirty="0" smtClean="0"/>
              <a:t>+. </a:t>
            </a:r>
            <a:r>
              <a:rPr lang="en-US" sz="2800" i="1" dirty="0" smtClean="0"/>
              <a:t>Student </a:t>
            </a:r>
          </a:p>
          <a:p>
            <a:pPr marL="0" indent="0">
              <a:buNone/>
            </a:pPr>
            <a:r>
              <a:rPr lang="en-US" sz="2800" i="1" dirty="0"/>
              <a:t>	</a:t>
            </a:r>
            <a:r>
              <a:rPr lang="en-US" sz="2800" i="1" dirty="0" smtClean="0"/>
              <a:t>Resources </a:t>
            </a:r>
            <a:r>
              <a:rPr lang="en-US" sz="2800" i="1" dirty="0"/>
              <a:t>in Context</a:t>
            </a:r>
            <a:r>
              <a:rPr lang="en-US" sz="2800" dirty="0"/>
              <a:t>. </a:t>
            </a:r>
            <a:r>
              <a:rPr lang="en-US" sz="2800" dirty="0" smtClean="0"/>
              <a:t>18 </a:t>
            </a:r>
            <a:r>
              <a:rPr lang="en-US" sz="2800" dirty="0"/>
              <a:t>Sept. 2016</a:t>
            </a:r>
            <a:r>
              <a:rPr lang="en-US" sz="2800" dirty="0" smtClean="0"/>
              <a:t>.</a:t>
            </a:r>
          </a:p>
          <a:p>
            <a:pPr marL="0" indent="0">
              <a:buNone/>
            </a:pPr>
            <a:r>
              <a:rPr lang="en-US" sz="2800" dirty="0"/>
              <a:t>	</a:t>
            </a:r>
            <a:r>
              <a:rPr lang="en-US" sz="2800" dirty="0" smtClean="0"/>
              <a:t>http</a:t>
            </a:r>
            <a:r>
              <a:rPr lang="en-US" sz="2800" dirty="0"/>
              <a:t>://</a:t>
            </a:r>
            <a:r>
              <a:rPr lang="en-US" sz="2800" dirty="0" smtClean="0"/>
              <a:t>ic.galegroup.com</a:t>
            </a:r>
            <a:r>
              <a:rPr lang="en-US" sz="2800" dirty="0"/>
              <a:t>.</a:t>
            </a:r>
            <a:endParaRPr lang="en-US"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Some additional items to cite:</a:t>
            </a:r>
          </a:p>
        </p:txBody>
      </p:sp>
      <p:sp>
        <p:nvSpPr>
          <p:cNvPr id="19459" name="Rectangle 3"/>
          <p:cNvSpPr>
            <a:spLocks noGrp="1" noChangeArrowheads="1"/>
          </p:cNvSpPr>
          <p:nvPr>
            <p:ph type="body" idx="1"/>
          </p:nvPr>
        </p:nvSpPr>
        <p:spPr/>
        <p:txBody>
          <a:bodyPr/>
          <a:lstStyle/>
          <a:p>
            <a:pPr eaLnBrk="1" hangingPunct="1"/>
            <a:r>
              <a:rPr lang="en-US" smtClean="0"/>
              <a:t>visuals (maps, charts, pictures, etc.)</a:t>
            </a:r>
          </a:p>
          <a:p>
            <a:pPr eaLnBrk="1" hangingPunct="1"/>
            <a:r>
              <a:rPr lang="en-US" smtClean="0"/>
              <a:t>help provided by a friend, tutor, instructor or parent</a:t>
            </a:r>
          </a:p>
          <a:p>
            <a:pPr eaLnBrk="1" hangingPunct="1"/>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endParaRPr lang="en-US" smtClean="0"/>
          </a:p>
        </p:txBody>
      </p:sp>
      <p:sp>
        <p:nvSpPr>
          <p:cNvPr id="20483" name="Rectangle 3"/>
          <p:cNvSpPr>
            <a:spLocks noGrp="1" noChangeArrowheads="1"/>
          </p:cNvSpPr>
          <p:nvPr>
            <p:ph type="body" idx="1"/>
          </p:nvPr>
        </p:nvSpPr>
        <p:spPr/>
        <p:txBody>
          <a:bodyPr/>
          <a:lstStyle/>
          <a:p>
            <a:pPr eaLnBrk="1" hangingPunct="1"/>
            <a:r>
              <a:rPr lang="en-US" smtClean="0"/>
              <a:t>The preceding examples are from various sources on unrelated topics.  However, if we were to create a works cited page that includes all of them, it would look like this: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533400" y="304800"/>
            <a:ext cx="8153400" cy="6248400"/>
          </a:xfrm>
        </p:spPr>
        <p:txBody>
          <a:bodyPr/>
          <a:lstStyle/>
          <a:p>
            <a:pPr algn="ctr" eaLnBrk="1" hangingPunct="1">
              <a:lnSpc>
                <a:spcPct val="200000"/>
              </a:lnSpc>
              <a:buFontTx/>
              <a:buNone/>
            </a:pPr>
            <a:r>
              <a:rPr lang="en-US" sz="1600" dirty="0" smtClean="0"/>
              <a:t>Works Cited</a:t>
            </a:r>
          </a:p>
          <a:p>
            <a:pPr eaLnBrk="1" hangingPunct="1">
              <a:lnSpc>
                <a:spcPct val="200000"/>
              </a:lnSpc>
              <a:buFontTx/>
              <a:buNone/>
            </a:pPr>
            <a:r>
              <a:rPr lang="en-US" sz="1600" dirty="0" smtClean="0"/>
              <a:t>Brooks, Barbara.  </a:t>
            </a:r>
            <a:r>
              <a:rPr lang="en-US" sz="1600" i="1" dirty="0" smtClean="0"/>
              <a:t>Native American People:  The Sioux</a:t>
            </a:r>
            <a:r>
              <a:rPr lang="en-US" sz="1600" dirty="0" smtClean="0"/>
              <a:t>. </a:t>
            </a:r>
            <a:r>
              <a:rPr lang="en-US" sz="1600" dirty="0" smtClean="0"/>
              <a:t>Rourke </a:t>
            </a:r>
            <a:r>
              <a:rPr lang="en-US" sz="1600" dirty="0" smtClean="0"/>
              <a:t>Publishing, </a:t>
            </a:r>
            <a:r>
              <a:rPr lang="en-US" sz="1600" dirty="0" smtClean="0"/>
              <a:t>1989</a:t>
            </a:r>
            <a:r>
              <a:rPr lang="en-US" sz="1600" dirty="0" smtClean="0"/>
              <a:t>. </a:t>
            </a:r>
            <a:endParaRPr lang="en-US" sz="1600" dirty="0" smtClean="0"/>
          </a:p>
          <a:p>
            <a:pPr eaLnBrk="1" hangingPunct="1">
              <a:lnSpc>
                <a:spcPct val="200000"/>
              </a:lnSpc>
              <a:buFontTx/>
              <a:buNone/>
            </a:pPr>
            <a:r>
              <a:rPr lang="en-US" sz="1600" dirty="0" err="1" smtClean="0"/>
              <a:t>Glubok</a:t>
            </a:r>
            <a:r>
              <a:rPr lang="en-US" sz="1600" dirty="0" smtClean="0"/>
              <a:t>, Shirley.  </a:t>
            </a:r>
            <a:r>
              <a:rPr lang="en-US" sz="1600" i="1" dirty="0" smtClean="0"/>
              <a:t>The Art of Colonial America</a:t>
            </a:r>
            <a:r>
              <a:rPr lang="en-US" sz="1600" dirty="0" smtClean="0"/>
              <a:t>. Macmillan, 1970.  </a:t>
            </a:r>
            <a:endParaRPr lang="en-US" sz="1600" dirty="0" smtClean="0"/>
          </a:p>
          <a:p>
            <a:pPr marL="0" indent="0">
              <a:lnSpc>
                <a:spcPct val="200000"/>
              </a:lnSpc>
              <a:buNone/>
            </a:pPr>
            <a:r>
              <a:rPr lang="en-US" sz="1600" dirty="0" smtClean="0"/>
              <a:t>Scarborough</a:t>
            </a:r>
            <a:r>
              <a:rPr lang="en-US" sz="1600" dirty="0"/>
              <a:t>, Ramona. "Salt of the </a:t>
            </a:r>
            <a:r>
              <a:rPr lang="en-US" sz="1600" dirty="0" smtClean="0"/>
              <a:t>Earth</a:t>
            </a:r>
            <a:r>
              <a:rPr lang="en-US" sz="1600" dirty="0"/>
              <a:t>." </a:t>
            </a:r>
            <a:r>
              <a:rPr lang="en-US" sz="1600" i="1" dirty="0"/>
              <a:t>Faces: People, Places, and </a:t>
            </a:r>
            <a:r>
              <a:rPr lang="en-US" sz="1600" i="1" dirty="0" smtClean="0"/>
              <a:t>Cultures</a:t>
            </a:r>
            <a:r>
              <a:rPr lang="en-US" sz="1600" dirty="0"/>
              <a:t> Apr. </a:t>
            </a:r>
            <a:endParaRPr lang="en-US" sz="1600" dirty="0" smtClean="0"/>
          </a:p>
          <a:p>
            <a:pPr marL="0" indent="0">
              <a:lnSpc>
                <a:spcPct val="200000"/>
              </a:lnSpc>
              <a:buNone/>
            </a:pPr>
            <a:r>
              <a:rPr lang="en-US" sz="1600" dirty="0"/>
              <a:t>	</a:t>
            </a:r>
            <a:r>
              <a:rPr lang="en-US" sz="1600" dirty="0" smtClean="0"/>
              <a:t>2016</a:t>
            </a:r>
            <a:r>
              <a:rPr lang="en-US" sz="1600" dirty="0"/>
              <a:t>: 26+.</a:t>
            </a:r>
            <a:r>
              <a:rPr lang="en-US" sz="1600" i="1" dirty="0"/>
              <a:t>Student </a:t>
            </a:r>
            <a:r>
              <a:rPr lang="en-US" sz="1600" i="1" dirty="0" smtClean="0"/>
              <a:t>Resources </a:t>
            </a:r>
            <a:r>
              <a:rPr lang="en-US" sz="1600" i="1" dirty="0"/>
              <a:t>in Context</a:t>
            </a:r>
            <a:r>
              <a:rPr lang="en-US" sz="1600" dirty="0"/>
              <a:t>. 18 Sept. 2016.</a:t>
            </a:r>
          </a:p>
          <a:p>
            <a:pPr marL="0" indent="0">
              <a:lnSpc>
                <a:spcPct val="200000"/>
              </a:lnSpc>
              <a:buNone/>
            </a:pPr>
            <a:r>
              <a:rPr lang="en-US" sz="1600" dirty="0"/>
              <a:t>	http://ic.galegroup.com.</a:t>
            </a:r>
          </a:p>
          <a:p>
            <a:pPr eaLnBrk="1" hangingPunct="1">
              <a:lnSpc>
                <a:spcPct val="200000"/>
              </a:lnSpc>
              <a:buFontTx/>
              <a:buNone/>
            </a:pPr>
            <a:r>
              <a:rPr lang="en-US" sz="1600" dirty="0" err="1" smtClean="0"/>
              <a:t>Speare</a:t>
            </a:r>
            <a:r>
              <a:rPr lang="en-US" sz="1600" dirty="0" smtClean="0"/>
              <a:t>, Elizabeth George.  </a:t>
            </a:r>
            <a:r>
              <a:rPr lang="en-US" sz="1600" i="1" dirty="0" smtClean="0"/>
              <a:t>The Witch of Blackbird Pond</a:t>
            </a:r>
            <a:r>
              <a:rPr lang="en-US" sz="1600" dirty="0" smtClean="0"/>
              <a:t>. </a:t>
            </a:r>
            <a:r>
              <a:rPr lang="en-US" sz="1600" dirty="0" smtClean="0"/>
              <a:t> </a:t>
            </a:r>
            <a:r>
              <a:rPr lang="en-US" sz="1600" dirty="0" smtClean="0"/>
              <a:t>Houghton Mifflin</a:t>
            </a:r>
            <a:r>
              <a:rPr lang="en-US" sz="1600" dirty="0" smtClean="0"/>
              <a:t>, 1958.</a:t>
            </a:r>
          </a:p>
          <a:p>
            <a:pPr eaLnBrk="1" hangingPunct="1">
              <a:lnSpc>
                <a:spcPct val="200000"/>
              </a:lnSpc>
              <a:buFontTx/>
              <a:buNone/>
            </a:pPr>
            <a:r>
              <a:rPr lang="en-US" sz="1600" dirty="0" smtClean="0"/>
              <a:t>Steele</a:t>
            </a:r>
            <a:r>
              <a:rPr lang="en-US" sz="1600" dirty="0" smtClean="0"/>
              <a:t>, Ross.  </a:t>
            </a:r>
            <a:r>
              <a:rPr lang="en-US" sz="1600" i="1" dirty="0" smtClean="0"/>
              <a:t>The French Way: Aspects of Behavior, Attitudes, and Customs of the</a:t>
            </a:r>
          </a:p>
          <a:p>
            <a:pPr eaLnBrk="1" hangingPunct="1">
              <a:lnSpc>
                <a:spcPct val="200000"/>
              </a:lnSpc>
              <a:buFontTx/>
              <a:buNone/>
            </a:pPr>
            <a:r>
              <a:rPr lang="en-US" sz="1600" i="1" dirty="0" smtClean="0"/>
              <a:t>     French</a:t>
            </a:r>
            <a:r>
              <a:rPr lang="en-US" sz="1600" dirty="0" smtClean="0"/>
              <a:t>. </a:t>
            </a:r>
            <a:r>
              <a:rPr lang="en-US" sz="1600" dirty="0" smtClean="0"/>
              <a:t>Passport </a:t>
            </a:r>
            <a:r>
              <a:rPr lang="en-US" sz="1600" dirty="0" smtClean="0"/>
              <a:t>Books, 1995.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533400" y="304800"/>
            <a:ext cx="8001000" cy="1216025"/>
          </a:xfrm>
        </p:spPr>
        <p:txBody>
          <a:bodyPr/>
          <a:lstStyle/>
          <a:p>
            <a:pPr eaLnBrk="1" hangingPunct="1"/>
            <a:r>
              <a:rPr lang="en-US" sz="1800" b="1" smtClean="0"/>
              <a:t>How do you find the proper format for in-text citations and works cited pages for articles, books, websites, database articles and other materials you will use?</a:t>
            </a:r>
            <a:br>
              <a:rPr lang="en-US" sz="1800" b="1" smtClean="0"/>
            </a:br>
            <a:endParaRPr lang="en-US" sz="1800" b="1" smtClean="0"/>
          </a:p>
        </p:txBody>
      </p:sp>
      <p:sp>
        <p:nvSpPr>
          <p:cNvPr id="12291" name="Rectangle 3"/>
          <p:cNvSpPr>
            <a:spLocks noGrp="1" noChangeArrowheads="1"/>
          </p:cNvSpPr>
          <p:nvPr>
            <p:ph type="body" idx="1"/>
          </p:nvPr>
        </p:nvSpPr>
        <p:spPr/>
        <p:txBody>
          <a:bodyPr/>
          <a:lstStyle/>
          <a:p>
            <a:pPr eaLnBrk="1" hangingPunct="1">
              <a:lnSpc>
                <a:spcPct val="90000"/>
              </a:lnSpc>
            </a:pPr>
            <a:r>
              <a:rPr lang="en-US" altLang="en-US" sz="2100" dirty="0"/>
              <a:t>Go to </a:t>
            </a:r>
            <a:r>
              <a:rPr lang="en-US" altLang="en-US" sz="2100" dirty="0">
                <a:hlinkClick r:id="rId2"/>
              </a:rPr>
              <a:t>http://owl.english.purdue.edu</a:t>
            </a:r>
            <a:r>
              <a:rPr lang="en-US" altLang="en-US" sz="2100" dirty="0"/>
              <a:t>.  Follow the link to Research and Citations.  This is an excellent site by the Purdue University Writing Lab which gives formatting information on both APA and MLA styles.  If you forget this URL, go to the English section of the high school website.  Click on the Owl at Purdue link.  You can also Google “owl at Purdue.” The first entry will be the one you want.</a:t>
            </a:r>
          </a:p>
          <a:p>
            <a:pPr eaLnBrk="1" hangingPunct="1">
              <a:lnSpc>
                <a:spcPct val="90000"/>
              </a:lnSpc>
            </a:pPr>
            <a:r>
              <a:rPr lang="en-US" altLang="en-US" sz="2100" dirty="0"/>
              <a:t>Go to citationmachine.net or easybib.com. For each, try to use the latest version of MLA, which is MLA 8.  </a:t>
            </a:r>
          </a:p>
          <a:p>
            <a:pPr marL="0" indent="0" eaLnBrk="1" hangingPunct="1">
              <a:lnSpc>
                <a:spcPct val="90000"/>
              </a:lnSpc>
              <a:buNone/>
            </a:pPr>
            <a:endParaRPr lang="en-US" sz="21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fade">
                                      <p:cBhvr>
                                        <p:cTn id="7" dur="2000"/>
                                        <p:tgtEl>
                                          <p:spTgt spid="1229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291">
                                            <p:txEl>
                                              <p:pRg st="0" end="0"/>
                                            </p:txEl>
                                          </p:spTgt>
                                        </p:tgtEl>
                                        <p:attrNameLst>
                                          <p:attrName>style.visibility</p:attrName>
                                        </p:attrNameLst>
                                      </p:cBhvr>
                                      <p:to>
                                        <p:strVal val="visible"/>
                                      </p:to>
                                    </p:set>
                                    <p:animEffect transition="in" filter="fade">
                                      <p:cBhvr>
                                        <p:cTn id="12" dur="2000"/>
                                        <p:tgtEl>
                                          <p:spTgt spid="1229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291">
                                            <p:txEl>
                                              <p:pRg st="1" end="1"/>
                                            </p:txEl>
                                          </p:spTgt>
                                        </p:tgtEl>
                                        <p:attrNameLst>
                                          <p:attrName>style.visibility</p:attrName>
                                        </p:attrNameLst>
                                      </p:cBhvr>
                                      <p:to>
                                        <p:strVal val="visible"/>
                                      </p:to>
                                    </p:set>
                                    <p:animEffect transition="in" filter="fade">
                                      <p:cBhvr>
                                        <p:cTn id="17" dur="2000"/>
                                        <p:tgtEl>
                                          <p:spTgt spid="122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z="3400" smtClean="0"/>
              <a:t>Vocabulary needed for this lesson:</a:t>
            </a:r>
          </a:p>
        </p:txBody>
      </p:sp>
      <p:sp>
        <p:nvSpPr>
          <p:cNvPr id="8195" name="Rectangle 3"/>
          <p:cNvSpPr>
            <a:spLocks noGrp="1" noChangeArrowheads="1"/>
          </p:cNvSpPr>
          <p:nvPr>
            <p:ph type="body" idx="1"/>
          </p:nvPr>
        </p:nvSpPr>
        <p:spPr/>
        <p:txBody>
          <a:bodyPr/>
          <a:lstStyle/>
          <a:p>
            <a:pPr eaLnBrk="1" hangingPunct="1">
              <a:lnSpc>
                <a:spcPct val="80000"/>
              </a:lnSpc>
            </a:pPr>
            <a:r>
              <a:rPr lang="en-US" sz="1500" smtClean="0"/>
              <a:t>Plagiarism: claiming another’s work or ideas as your own.</a:t>
            </a:r>
          </a:p>
          <a:p>
            <a:pPr eaLnBrk="1" hangingPunct="1">
              <a:lnSpc>
                <a:spcPct val="80000"/>
              </a:lnSpc>
            </a:pPr>
            <a:r>
              <a:rPr lang="en-US" sz="1500" smtClean="0"/>
              <a:t>Original source: the source from which you quote or paraphrase.  This can be a book, article, website, database article, interview, television show, song, documentary, movie, performance, work of art, map, radio program, lecture, legal source, government publication, pamphlet, personal letter, etc.</a:t>
            </a:r>
          </a:p>
          <a:p>
            <a:pPr eaLnBrk="1" hangingPunct="1">
              <a:lnSpc>
                <a:spcPct val="80000"/>
              </a:lnSpc>
            </a:pPr>
            <a:r>
              <a:rPr lang="en-US" sz="1500" smtClean="0"/>
              <a:t>Paraphrase: a restatement (in your own words and style) of a passage found in an original source.  Changing two words in a ten word sentence </a:t>
            </a:r>
            <a:r>
              <a:rPr lang="en-US" sz="1500" b="1" smtClean="0"/>
              <a:t>is not</a:t>
            </a:r>
            <a:r>
              <a:rPr lang="en-US" sz="1500" smtClean="0"/>
              <a:t> paraphrasing.</a:t>
            </a:r>
          </a:p>
          <a:p>
            <a:pPr eaLnBrk="1" hangingPunct="1">
              <a:lnSpc>
                <a:spcPct val="80000"/>
              </a:lnSpc>
            </a:pPr>
            <a:r>
              <a:rPr lang="en-US" sz="1500" smtClean="0"/>
              <a:t>Direct quotation: someone’s exact words, phrases, or sentences used in your text.  Such a quotation should preserve the original author’s intent.</a:t>
            </a:r>
          </a:p>
          <a:p>
            <a:pPr eaLnBrk="1" hangingPunct="1">
              <a:lnSpc>
                <a:spcPct val="80000"/>
              </a:lnSpc>
            </a:pPr>
            <a:r>
              <a:rPr lang="en-US" sz="1500" smtClean="0"/>
              <a:t>In-text citation (internal citation): directions for your reader for finding the original source in your list of works cited.  This usually takes the form of the author’s last name and page number in parentheses.</a:t>
            </a:r>
          </a:p>
          <a:p>
            <a:pPr eaLnBrk="1" hangingPunct="1">
              <a:lnSpc>
                <a:spcPct val="80000"/>
              </a:lnSpc>
            </a:pPr>
            <a:r>
              <a:rPr lang="en-US" sz="1500" smtClean="0"/>
              <a:t>Works cited: your list of each source used in your project and its publication information.  This enables your reader to find your original sources.</a:t>
            </a:r>
          </a:p>
          <a:p>
            <a:pPr eaLnBrk="1" hangingPunct="1">
              <a:lnSpc>
                <a:spcPct val="80000"/>
              </a:lnSpc>
              <a:buFont typeface="Wingdings" pitchFamily="2" charset="2"/>
              <a:buNone/>
            </a:pPr>
            <a:endParaRPr lang="en-US" sz="15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2000"/>
                                        <p:tgtEl>
                                          <p:spTgt spid="819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5">
                                            <p:txEl>
                                              <p:pRg st="0" end="0"/>
                                            </p:txEl>
                                          </p:spTgt>
                                        </p:tgtEl>
                                        <p:attrNameLst>
                                          <p:attrName>style.visibility</p:attrName>
                                        </p:attrNameLst>
                                      </p:cBhvr>
                                      <p:to>
                                        <p:strVal val="visible"/>
                                      </p:to>
                                    </p:set>
                                    <p:animEffect transition="in" filter="fade">
                                      <p:cBhvr>
                                        <p:cTn id="12" dur="2000"/>
                                        <p:tgtEl>
                                          <p:spTgt spid="819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195">
                                            <p:txEl>
                                              <p:pRg st="1" end="1"/>
                                            </p:txEl>
                                          </p:spTgt>
                                        </p:tgtEl>
                                        <p:attrNameLst>
                                          <p:attrName>style.visibility</p:attrName>
                                        </p:attrNameLst>
                                      </p:cBhvr>
                                      <p:to>
                                        <p:strVal val="visible"/>
                                      </p:to>
                                    </p:set>
                                    <p:animEffect transition="in" filter="fade">
                                      <p:cBhvr>
                                        <p:cTn id="17" dur="2000"/>
                                        <p:tgtEl>
                                          <p:spTgt spid="819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195">
                                            <p:txEl>
                                              <p:pRg st="2" end="2"/>
                                            </p:txEl>
                                          </p:spTgt>
                                        </p:tgtEl>
                                        <p:attrNameLst>
                                          <p:attrName>style.visibility</p:attrName>
                                        </p:attrNameLst>
                                      </p:cBhvr>
                                      <p:to>
                                        <p:strVal val="visible"/>
                                      </p:to>
                                    </p:set>
                                    <p:animEffect transition="in" filter="fade">
                                      <p:cBhvr>
                                        <p:cTn id="22" dur="2000"/>
                                        <p:tgtEl>
                                          <p:spTgt spid="819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195">
                                            <p:txEl>
                                              <p:pRg st="3" end="3"/>
                                            </p:txEl>
                                          </p:spTgt>
                                        </p:tgtEl>
                                        <p:attrNameLst>
                                          <p:attrName>style.visibility</p:attrName>
                                        </p:attrNameLst>
                                      </p:cBhvr>
                                      <p:to>
                                        <p:strVal val="visible"/>
                                      </p:to>
                                    </p:set>
                                    <p:animEffect transition="in" filter="fade">
                                      <p:cBhvr>
                                        <p:cTn id="27" dur="2000"/>
                                        <p:tgtEl>
                                          <p:spTgt spid="819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195">
                                            <p:txEl>
                                              <p:pRg st="4" end="4"/>
                                            </p:txEl>
                                          </p:spTgt>
                                        </p:tgtEl>
                                        <p:attrNameLst>
                                          <p:attrName>style.visibility</p:attrName>
                                        </p:attrNameLst>
                                      </p:cBhvr>
                                      <p:to>
                                        <p:strVal val="visible"/>
                                      </p:to>
                                    </p:set>
                                    <p:animEffect transition="in" filter="fade">
                                      <p:cBhvr>
                                        <p:cTn id="32" dur="2000"/>
                                        <p:tgtEl>
                                          <p:spTgt spid="819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195">
                                            <p:txEl>
                                              <p:pRg st="5" end="5"/>
                                            </p:txEl>
                                          </p:spTgt>
                                        </p:tgtEl>
                                        <p:attrNameLst>
                                          <p:attrName>style.visibility</p:attrName>
                                        </p:attrNameLst>
                                      </p:cBhvr>
                                      <p:to>
                                        <p:strVal val="visible"/>
                                      </p:to>
                                    </p:set>
                                    <p:animEffect transition="in" filter="fade">
                                      <p:cBhvr>
                                        <p:cTn id="37" dur="2000"/>
                                        <p:tgtEl>
                                          <p:spTgt spid="819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Reasons people plagiarize:</a:t>
            </a:r>
          </a:p>
        </p:txBody>
      </p:sp>
      <p:sp>
        <p:nvSpPr>
          <p:cNvPr id="13315" name="Rectangle 3"/>
          <p:cNvSpPr>
            <a:spLocks noGrp="1" noChangeArrowheads="1"/>
          </p:cNvSpPr>
          <p:nvPr>
            <p:ph type="body" idx="1"/>
          </p:nvPr>
        </p:nvSpPr>
        <p:spPr/>
        <p:txBody>
          <a:bodyPr/>
          <a:lstStyle/>
          <a:p>
            <a:pPr eaLnBrk="1" hangingPunct="1">
              <a:lnSpc>
                <a:spcPct val="90000"/>
              </a:lnSpc>
            </a:pPr>
            <a:endParaRPr lang="en-US" sz="2100" smtClean="0"/>
          </a:p>
          <a:p>
            <a:pPr eaLnBrk="1" hangingPunct="1">
              <a:lnSpc>
                <a:spcPct val="90000"/>
              </a:lnSpc>
            </a:pPr>
            <a:r>
              <a:rPr lang="en-US" sz="2100" smtClean="0"/>
              <a:t>Wanting to be perceived as smart or knowledgeable/ being afraid of being perceived as ignorant about a subject.  Teachers assign research projects so you will learn the subject matter.  </a:t>
            </a:r>
          </a:p>
          <a:p>
            <a:pPr eaLnBrk="1" hangingPunct="1">
              <a:lnSpc>
                <a:spcPct val="90000"/>
              </a:lnSpc>
            </a:pPr>
            <a:r>
              <a:rPr lang="en-US" sz="2100" smtClean="0"/>
              <a:t>Being overwhelmed.  Good time management habits will diminish this feeling.</a:t>
            </a:r>
          </a:p>
          <a:p>
            <a:pPr eaLnBrk="1" hangingPunct="1">
              <a:lnSpc>
                <a:spcPct val="90000"/>
              </a:lnSpc>
            </a:pPr>
            <a:r>
              <a:rPr lang="en-US" sz="2100" smtClean="0"/>
              <a:t>Laziness.</a:t>
            </a:r>
          </a:p>
          <a:p>
            <a:pPr eaLnBrk="1" hangingPunct="1">
              <a:lnSpc>
                <a:spcPct val="90000"/>
              </a:lnSpc>
            </a:pPr>
            <a:r>
              <a:rPr lang="en-US" sz="2100" smtClean="0"/>
              <a:t>Fear of failure or poor grades.</a:t>
            </a:r>
          </a:p>
          <a:p>
            <a:pPr eaLnBrk="1" hangingPunct="1">
              <a:lnSpc>
                <a:spcPct val="90000"/>
              </a:lnSpc>
            </a:pPr>
            <a:r>
              <a:rPr lang="en-US" sz="2100" smtClean="0"/>
              <a:t>Carelessness.  Unintentional plagiarism occurs when someone is careless or doesn’t know the rules for citation.  Now that you know the rules, you can avoid this problem.</a:t>
            </a:r>
          </a:p>
          <a:p>
            <a:pPr eaLnBrk="1" hangingPunct="1">
              <a:lnSpc>
                <a:spcPct val="90000"/>
              </a:lnSpc>
            </a:pPr>
            <a:endParaRPr lang="en-US" sz="21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2000"/>
                                        <p:tgtEl>
                                          <p:spTgt spid="133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fade">
                                      <p:cBhvr>
                                        <p:cTn id="12" dur="2000"/>
                                        <p:tgtEl>
                                          <p:spTgt spid="133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315">
                                            <p:txEl>
                                              <p:pRg st="2" end="2"/>
                                            </p:txEl>
                                          </p:spTgt>
                                        </p:tgtEl>
                                        <p:attrNameLst>
                                          <p:attrName>style.visibility</p:attrName>
                                        </p:attrNameLst>
                                      </p:cBhvr>
                                      <p:to>
                                        <p:strVal val="visible"/>
                                      </p:to>
                                    </p:set>
                                    <p:animEffect transition="in" filter="fade">
                                      <p:cBhvr>
                                        <p:cTn id="17" dur="2000"/>
                                        <p:tgtEl>
                                          <p:spTgt spid="133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315">
                                            <p:txEl>
                                              <p:pRg st="3" end="3"/>
                                            </p:txEl>
                                          </p:spTgt>
                                        </p:tgtEl>
                                        <p:attrNameLst>
                                          <p:attrName>style.visibility</p:attrName>
                                        </p:attrNameLst>
                                      </p:cBhvr>
                                      <p:to>
                                        <p:strVal val="visible"/>
                                      </p:to>
                                    </p:set>
                                    <p:animEffect transition="in" filter="fade">
                                      <p:cBhvr>
                                        <p:cTn id="22" dur="2000"/>
                                        <p:tgtEl>
                                          <p:spTgt spid="1331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315">
                                            <p:txEl>
                                              <p:pRg st="4" end="4"/>
                                            </p:txEl>
                                          </p:spTgt>
                                        </p:tgtEl>
                                        <p:attrNameLst>
                                          <p:attrName>style.visibility</p:attrName>
                                        </p:attrNameLst>
                                      </p:cBhvr>
                                      <p:to>
                                        <p:strVal val="visible"/>
                                      </p:to>
                                    </p:set>
                                    <p:animEffect transition="in" filter="fade">
                                      <p:cBhvr>
                                        <p:cTn id="27" dur="2000"/>
                                        <p:tgtEl>
                                          <p:spTgt spid="1331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315">
                                            <p:txEl>
                                              <p:pRg st="5" end="5"/>
                                            </p:txEl>
                                          </p:spTgt>
                                        </p:tgtEl>
                                        <p:attrNameLst>
                                          <p:attrName>style.visibility</p:attrName>
                                        </p:attrNameLst>
                                      </p:cBhvr>
                                      <p:to>
                                        <p:strVal val="visible"/>
                                      </p:to>
                                    </p:set>
                                    <p:animEffect transition="in" filter="fade">
                                      <p:cBhvr>
                                        <p:cTn id="32" dur="2000"/>
                                        <p:tgtEl>
                                          <p:spTgt spid="133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z="3400" smtClean="0"/>
              <a:t>Some of the consequences of plagiarism may be:</a:t>
            </a:r>
          </a:p>
        </p:txBody>
      </p:sp>
      <p:sp>
        <p:nvSpPr>
          <p:cNvPr id="14339" name="Rectangle 3"/>
          <p:cNvSpPr>
            <a:spLocks noGrp="1" noChangeArrowheads="1"/>
          </p:cNvSpPr>
          <p:nvPr>
            <p:ph type="body" idx="1"/>
          </p:nvPr>
        </p:nvSpPr>
        <p:spPr/>
        <p:txBody>
          <a:bodyPr/>
          <a:lstStyle/>
          <a:p>
            <a:pPr eaLnBrk="1" hangingPunct="1">
              <a:lnSpc>
                <a:spcPct val="90000"/>
              </a:lnSpc>
            </a:pPr>
            <a:endParaRPr lang="en-US" sz="2100" smtClean="0"/>
          </a:p>
          <a:p>
            <a:pPr eaLnBrk="1" hangingPunct="1">
              <a:lnSpc>
                <a:spcPct val="90000"/>
              </a:lnSpc>
            </a:pPr>
            <a:r>
              <a:rPr lang="en-US" sz="2100" smtClean="0"/>
              <a:t>A zero on the assignment. </a:t>
            </a:r>
          </a:p>
          <a:p>
            <a:pPr eaLnBrk="1" hangingPunct="1">
              <a:lnSpc>
                <a:spcPct val="90000"/>
              </a:lnSpc>
              <a:buFont typeface="Wingdings" pitchFamily="2" charset="2"/>
              <a:buNone/>
            </a:pPr>
            <a:r>
              <a:rPr lang="en-US" sz="1800" smtClean="0"/>
              <a:t>   0, 85, 90, 88, 100, 92, 90, 87, 96,91= 81.9</a:t>
            </a:r>
          </a:p>
          <a:p>
            <a:pPr eaLnBrk="1" hangingPunct="1">
              <a:lnSpc>
                <a:spcPct val="90000"/>
              </a:lnSpc>
              <a:buFont typeface="Wingdings" pitchFamily="2" charset="2"/>
              <a:buNone/>
            </a:pPr>
            <a:endParaRPr lang="en-US" sz="2300" smtClean="0"/>
          </a:p>
          <a:p>
            <a:pPr eaLnBrk="1" hangingPunct="1">
              <a:lnSpc>
                <a:spcPct val="90000"/>
              </a:lnSpc>
              <a:buFont typeface="Wingdings" pitchFamily="2" charset="2"/>
              <a:buNone/>
            </a:pPr>
            <a:r>
              <a:rPr lang="en-US" sz="2300" smtClean="0"/>
              <a:t>Note how the zero affects this student’s average. Even if the student had turned in a weak paper (grade of 70), his/her average would not suffer so severely:</a:t>
            </a:r>
          </a:p>
          <a:p>
            <a:pPr eaLnBrk="1" hangingPunct="1">
              <a:lnSpc>
                <a:spcPct val="90000"/>
              </a:lnSpc>
              <a:buFont typeface="Wingdings" pitchFamily="2" charset="2"/>
              <a:buNone/>
            </a:pPr>
            <a:r>
              <a:rPr lang="en-US" sz="1700" smtClean="0"/>
              <a:t>  70, 85, 90, 88, 100, 92, 90, 87, 96, 91= 88.9</a:t>
            </a:r>
            <a:r>
              <a:rPr lang="en-US" sz="2100" smtClean="0"/>
              <a:t> </a:t>
            </a:r>
          </a:p>
          <a:p>
            <a:pPr eaLnBrk="1" hangingPunct="1">
              <a:lnSpc>
                <a:spcPct val="90000"/>
              </a:lnSpc>
              <a:buFont typeface="Wingdings" pitchFamily="2" charset="2"/>
              <a:buNone/>
            </a:pPr>
            <a:r>
              <a:rPr lang="en-US" sz="2100" smtClean="0"/>
              <a:t>   </a:t>
            </a:r>
          </a:p>
          <a:p>
            <a:pPr eaLnBrk="1" hangingPunct="1">
              <a:lnSpc>
                <a:spcPct val="90000"/>
              </a:lnSpc>
              <a:buFont typeface="Wingdings" pitchFamily="2" charset="2"/>
              <a:buNone/>
            </a:pPr>
            <a:r>
              <a:rPr lang="en-US" sz="2100" smtClean="0"/>
              <a:t>A 70 on the paper results in a 7 point difference in the average for the quarter.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fade">
                                      <p:cBhvr>
                                        <p:cTn id="7" dur="2000"/>
                                        <p:tgtEl>
                                          <p:spTgt spid="1433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fade">
                                      <p:cBhvr>
                                        <p:cTn id="12" dur="2000"/>
                                        <p:tgtEl>
                                          <p:spTgt spid="1433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339">
                                            <p:txEl>
                                              <p:pRg st="2" end="2"/>
                                            </p:txEl>
                                          </p:spTgt>
                                        </p:tgtEl>
                                        <p:attrNameLst>
                                          <p:attrName>style.visibility</p:attrName>
                                        </p:attrNameLst>
                                      </p:cBhvr>
                                      <p:to>
                                        <p:strVal val="visible"/>
                                      </p:to>
                                    </p:set>
                                    <p:animEffect transition="in" filter="fade">
                                      <p:cBhvr>
                                        <p:cTn id="17" dur="2000"/>
                                        <p:tgtEl>
                                          <p:spTgt spid="1433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339">
                                            <p:txEl>
                                              <p:pRg st="4" end="4"/>
                                            </p:txEl>
                                          </p:spTgt>
                                        </p:tgtEl>
                                        <p:attrNameLst>
                                          <p:attrName>style.visibility</p:attrName>
                                        </p:attrNameLst>
                                      </p:cBhvr>
                                      <p:to>
                                        <p:strVal val="visible"/>
                                      </p:to>
                                    </p:set>
                                    <p:animEffect transition="in" filter="fade">
                                      <p:cBhvr>
                                        <p:cTn id="22" dur="2000"/>
                                        <p:tgtEl>
                                          <p:spTgt spid="1433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339">
                                            <p:txEl>
                                              <p:pRg st="5" end="5"/>
                                            </p:txEl>
                                          </p:spTgt>
                                        </p:tgtEl>
                                        <p:attrNameLst>
                                          <p:attrName>style.visibility</p:attrName>
                                        </p:attrNameLst>
                                      </p:cBhvr>
                                      <p:to>
                                        <p:strVal val="visible"/>
                                      </p:to>
                                    </p:set>
                                    <p:animEffect transition="in" filter="fade">
                                      <p:cBhvr>
                                        <p:cTn id="27" dur="2000"/>
                                        <p:tgtEl>
                                          <p:spTgt spid="1433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339">
                                            <p:txEl>
                                              <p:pRg st="6" end="6"/>
                                            </p:txEl>
                                          </p:spTgt>
                                        </p:tgtEl>
                                        <p:attrNameLst>
                                          <p:attrName>style.visibility</p:attrName>
                                        </p:attrNameLst>
                                      </p:cBhvr>
                                      <p:to>
                                        <p:strVal val="visible"/>
                                      </p:to>
                                    </p:set>
                                    <p:animEffect transition="in" filter="fade">
                                      <p:cBhvr>
                                        <p:cTn id="32" dur="2000"/>
                                        <p:tgtEl>
                                          <p:spTgt spid="1433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339">
                                            <p:txEl>
                                              <p:pRg st="7" end="7"/>
                                            </p:txEl>
                                          </p:spTgt>
                                        </p:tgtEl>
                                        <p:attrNameLst>
                                          <p:attrName>style.visibility</p:attrName>
                                        </p:attrNameLst>
                                      </p:cBhvr>
                                      <p:to>
                                        <p:strVal val="visible"/>
                                      </p:to>
                                    </p:set>
                                    <p:animEffect transition="in" filter="fade">
                                      <p:cBhvr>
                                        <p:cTn id="37" dur="2000"/>
                                        <p:tgtEl>
                                          <p:spTgt spid="1433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4339"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t>Consequences continued:</a:t>
            </a:r>
          </a:p>
        </p:txBody>
      </p:sp>
      <p:sp>
        <p:nvSpPr>
          <p:cNvPr id="24579" name="Rectangle 3"/>
          <p:cNvSpPr>
            <a:spLocks noGrp="1" noChangeArrowheads="1"/>
          </p:cNvSpPr>
          <p:nvPr>
            <p:ph type="body" idx="1"/>
          </p:nvPr>
        </p:nvSpPr>
        <p:spPr/>
        <p:txBody>
          <a:bodyPr/>
          <a:lstStyle/>
          <a:p>
            <a:pPr eaLnBrk="1" hangingPunct="1">
              <a:lnSpc>
                <a:spcPct val="80000"/>
              </a:lnSpc>
            </a:pPr>
            <a:r>
              <a:rPr lang="en-US" sz="2100" smtClean="0"/>
              <a:t>A “do-over.”  If the teacher allows you to make up a plagiarized assignment, for full or partial credit, how will that affect your weekend?</a:t>
            </a:r>
          </a:p>
          <a:p>
            <a:pPr eaLnBrk="1" hangingPunct="1">
              <a:lnSpc>
                <a:spcPct val="80000"/>
              </a:lnSpc>
            </a:pPr>
            <a:r>
              <a:rPr lang="en-US" sz="2100" smtClean="0"/>
              <a:t>A stained academic reputation.  Will teachers trust you in the future?  How will teachers feel about writing a college recommendation for you?  </a:t>
            </a:r>
          </a:p>
          <a:p>
            <a:pPr eaLnBrk="1" hangingPunct="1">
              <a:lnSpc>
                <a:spcPct val="80000"/>
              </a:lnSpc>
            </a:pPr>
            <a:r>
              <a:rPr lang="en-US" sz="2100" smtClean="0"/>
              <a:t>Denial of admission to or dismissal from the Junior National Honor Society.  This </a:t>
            </a:r>
            <a:r>
              <a:rPr lang="en-US" sz="2100" b="1" smtClean="0"/>
              <a:t>has</a:t>
            </a:r>
            <a:r>
              <a:rPr lang="en-US" sz="2100" smtClean="0"/>
              <a:t> occurred at Cold Spring Harbor High School.</a:t>
            </a:r>
          </a:p>
          <a:p>
            <a:pPr eaLnBrk="1" hangingPunct="1">
              <a:lnSpc>
                <a:spcPct val="80000"/>
              </a:lnSpc>
            </a:pPr>
            <a:r>
              <a:rPr lang="en-US" sz="2100" smtClean="0"/>
              <a:t>A strained relationship with a friend.  If you copy an assignment from a friend, both of you will suffer consequences.</a:t>
            </a:r>
          </a:p>
          <a:p>
            <a:pPr eaLnBrk="1" hangingPunct="1">
              <a:lnSpc>
                <a:spcPct val="80000"/>
              </a:lnSpc>
            </a:pPr>
            <a:r>
              <a:rPr lang="en-US" sz="2100" smtClean="0"/>
              <a:t>In the future, academic probation or expulsion from college.</a:t>
            </a:r>
          </a:p>
          <a:p>
            <a:pPr eaLnBrk="1" hangingPunct="1">
              <a:lnSpc>
                <a:spcPct val="80000"/>
              </a:lnSpc>
            </a:pPr>
            <a:r>
              <a:rPr lang="en-US" sz="2100" smtClean="0"/>
              <a:t>The loss of your job.</a:t>
            </a:r>
          </a:p>
          <a:p>
            <a:pPr eaLnBrk="1" hangingPunct="1">
              <a:lnSpc>
                <a:spcPct val="80000"/>
              </a:lnSpc>
            </a:pPr>
            <a:endParaRPr lang="en-US" sz="21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578"/>
                                        </p:tgtEl>
                                        <p:attrNameLst>
                                          <p:attrName>style.visibility</p:attrName>
                                        </p:attrNameLst>
                                      </p:cBhvr>
                                      <p:to>
                                        <p:strVal val="visible"/>
                                      </p:to>
                                    </p:set>
                                    <p:animEffect transition="in" filter="fade">
                                      <p:cBhvr>
                                        <p:cTn id="7" dur="2000"/>
                                        <p:tgtEl>
                                          <p:spTgt spid="2457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579">
                                            <p:txEl>
                                              <p:pRg st="0" end="0"/>
                                            </p:txEl>
                                          </p:spTgt>
                                        </p:tgtEl>
                                        <p:attrNameLst>
                                          <p:attrName>style.visibility</p:attrName>
                                        </p:attrNameLst>
                                      </p:cBhvr>
                                      <p:to>
                                        <p:strVal val="visible"/>
                                      </p:to>
                                    </p:set>
                                    <p:animEffect transition="in" filter="fade">
                                      <p:cBhvr>
                                        <p:cTn id="12" dur="2000"/>
                                        <p:tgtEl>
                                          <p:spTgt spid="2457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579">
                                            <p:txEl>
                                              <p:pRg st="1" end="1"/>
                                            </p:txEl>
                                          </p:spTgt>
                                        </p:tgtEl>
                                        <p:attrNameLst>
                                          <p:attrName>style.visibility</p:attrName>
                                        </p:attrNameLst>
                                      </p:cBhvr>
                                      <p:to>
                                        <p:strVal val="visible"/>
                                      </p:to>
                                    </p:set>
                                    <p:animEffect transition="in" filter="fade">
                                      <p:cBhvr>
                                        <p:cTn id="17" dur="2000"/>
                                        <p:tgtEl>
                                          <p:spTgt spid="2457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4579">
                                            <p:txEl>
                                              <p:pRg st="2" end="2"/>
                                            </p:txEl>
                                          </p:spTgt>
                                        </p:tgtEl>
                                        <p:attrNameLst>
                                          <p:attrName>style.visibility</p:attrName>
                                        </p:attrNameLst>
                                      </p:cBhvr>
                                      <p:to>
                                        <p:strVal val="visible"/>
                                      </p:to>
                                    </p:set>
                                    <p:animEffect transition="in" filter="fade">
                                      <p:cBhvr>
                                        <p:cTn id="22" dur="2000"/>
                                        <p:tgtEl>
                                          <p:spTgt spid="2457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4579">
                                            <p:txEl>
                                              <p:pRg st="3" end="3"/>
                                            </p:txEl>
                                          </p:spTgt>
                                        </p:tgtEl>
                                        <p:attrNameLst>
                                          <p:attrName>style.visibility</p:attrName>
                                        </p:attrNameLst>
                                      </p:cBhvr>
                                      <p:to>
                                        <p:strVal val="visible"/>
                                      </p:to>
                                    </p:set>
                                    <p:animEffect transition="in" filter="fade">
                                      <p:cBhvr>
                                        <p:cTn id="27" dur="2000"/>
                                        <p:tgtEl>
                                          <p:spTgt spid="2457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4579">
                                            <p:txEl>
                                              <p:pRg st="4" end="4"/>
                                            </p:txEl>
                                          </p:spTgt>
                                        </p:tgtEl>
                                        <p:attrNameLst>
                                          <p:attrName>style.visibility</p:attrName>
                                        </p:attrNameLst>
                                      </p:cBhvr>
                                      <p:to>
                                        <p:strVal val="visible"/>
                                      </p:to>
                                    </p:set>
                                    <p:animEffect transition="in" filter="fade">
                                      <p:cBhvr>
                                        <p:cTn id="32" dur="2000"/>
                                        <p:tgtEl>
                                          <p:spTgt spid="2457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4579">
                                            <p:txEl>
                                              <p:pRg st="5" end="5"/>
                                            </p:txEl>
                                          </p:spTgt>
                                        </p:tgtEl>
                                        <p:attrNameLst>
                                          <p:attrName>style.visibility</p:attrName>
                                        </p:attrNameLst>
                                      </p:cBhvr>
                                      <p:to>
                                        <p:strVal val="visible"/>
                                      </p:to>
                                    </p:set>
                                    <p:animEffect transition="in" filter="fade">
                                      <p:cBhvr>
                                        <p:cTn id="37" dur="2000"/>
                                        <p:tgtEl>
                                          <p:spTgt spid="245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P spid="24579"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mtClean="0"/>
              <a:t>Things to remember:</a:t>
            </a:r>
          </a:p>
        </p:txBody>
      </p:sp>
      <p:sp>
        <p:nvSpPr>
          <p:cNvPr id="25603" name="Rectangle 3"/>
          <p:cNvSpPr>
            <a:spLocks noGrp="1" noChangeArrowheads="1"/>
          </p:cNvSpPr>
          <p:nvPr>
            <p:ph type="body" idx="1"/>
          </p:nvPr>
        </p:nvSpPr>
        <p:spPr/>
        <p:txBody>
          <a:bodyPr/>
          <a:lstStyle/>
          <a:p>
            <a:pPr eaLnBrk="1" hangingPunct="1">
              <a:lnSpc>
                <a:spcPct val="90000"/>
              </a:lnSpc>
            </a:pPr>
            <a:r>
              <a:rPr lang="en-US" sz="2600" smtClean="0"/>
              <a:t>When using others’ ideas or words in any assignment, you must cite your sources.</a:t>
            </a:r>
          </a:p>
          <a:p>
            <a:pPr eaLnBrk="1" hangingPunct="1">
              <a:lnSpc>
                <a:spcPct val="90000"/>
              </a:lnSpc>
            </a:pPr>
            <a:r>
              <a:rPr lang="en-US" sz="2600" smtClean="0"/>
              <a:t>To find out how to do this properly, consult a style handbook, find an online resource, or ask your teacher.</a:t>
            </a:r>
          </a:p>
          <a:p>
            <a:pPr eaLnBrk="1" hangingPunct="1">
              <a:lnSpc>
                <a:spcPct val="90000"/>
              </a:lnSpc>
            </a:pPr>
            <a:r>
              <a:rPr lang="en-US" sz="2600" smtClean="0"/>
              <a:t>Budget your time wisely.  By allotting yourself enough time for each step in the research process, you will avoid making mistakes.</a:t>
            </a:r>
          </a:p>
          <a:p>
            <a:pPr eaLnBrk="1" hangingPunct="1">
              <a:lnSpc>
                <a:spcPct val="90000"/>
              </a:lnSpc>
            </a:pPr>
            <a:r>
              <a:rPr lang="en-US" sz="2600" smtClean="0"/>
              <a:t>Value your academic reputation; avoid plagiarism!</a:t>
            </a:r>
          </a:p>
          <a:p>
            <a:pPr eaLnBrk="1" hangingPunct="1">
              <a:lnSpc>
                <a:spcPct val="90000"/>
              </a:lnSpc>
              <a:buFont typeface="Wingdings" pitchFamily="2" charset="2"/>
              <a:buNone/>
            </a:pPr>
            <a:endParaRPr lang="en-US" sz="26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fade">
                                      <p:cBhvr>
                                        <p:cTn id="7" dur="2000"/>
                                        <p:tgtEl>
                                          <p:spTgt spid="2560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603">
                                            <p:txEl>
                                              <p:pRg st="0" end="0"/>
                                            </p:txEl>
                                          </p:spTgt>
                                        </p:tgtEl>
                                        <p:attrNameLst>
                                          <p:attrName>style.visibility</p:attrName>
                                        </p:attrNameLst>
                                      </p:cBhvr>
                                      <p:to>
                                        <p:strVal val="visible"/>
                                      </p:to>
                                    </p:set>
                                    <p:animEffect transition="in" filter="fade">
                                      <p:cBhvr>
                                        <p:cTn id="12" dur="2000"/>
                                        <p:tgtEl>
                                          <p:spTgt spid="2560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603">
                                            <p:txEl>
                                              <p:pRg st="1" end="1"/>
                                            </p:txEl>
                                          </p:spTgt>
                                        </p:tgtEl>
                                        <p:attrNameLst>
                                          <p:attrName>style.visibility</p:attrName>
                                        </p:attrNameLst>
                                      </p:cBhvr>
                                      <p:to>
                                        <p:strVal val="visible"/>
                                      </p:to>
                                    </p:set>
                                    <p:animEffect transition="in" filter="fade">
                                      <p:cBhvr>
                                        <p:cTn id="17" dur="2000"/>
                                        <p:tgtEl>
                                          <p:spTgt spid="2560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5603">
                                            <p:txEl>
                                              <p:pRg st="2" end="2"/>
                                            </p:txEl>
                                          </p:spTgt>
                                        </p:tgtEl>
                                        <p:attrNameLst>
                                          <p:attrName>style.visibility</p:attrName>
                                        </p:attrNameLst>
                                      </p:cBhvr>
                                      <p:to>
                                        <p:strVal val="visible"/>
                                      </p:to>
                                    </p:set>
                                    <p:animEffect transition="in" filter="fade">
                                      <p:cBhvr>
                                        <p:cTn id="22" dur="2000"/>
                                        <p:tgtEl>
                                          <p:spTgt spid="2560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5603">
                                            <p:txEl>
                                              <p:pRg st="3" end="3"/>
                                            </p:txEl>
                                          </p:spTgt>
                                        </p:tgtEl>
                                        <p:attrNameLst>
                                          <p:attrName>style.visibility</p:attrName>
                                        </p:attrNameLst>
                                      </p:cBhvr>
                                      <p:to>
                                        <p:strVal val="visible"/>
                                      </p:to>
                                    </p:set>
                                    <p:animEffect transition="in" filter="fade">
                                      <p:cBhvr>
                                        <p:cTn id="27" dur="2000"/>
                                        <p:tgtEl>
                                          <p:spTgt spid="256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25603"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What is plagiarism?</a:t>
            </a:r>
          </a:p>
        </p:txBody>
      </p:sp>
      <p:sp>
        <p:nvSpPr>
          <p:cNvPr id="9219" name="Rectangle 3"/>
          <p:cNvSpPr>
            <a:spLocks noGrp="1" noChangeArrowheads="1"/>
          </p:cNvSpPr>
          <p:nvPr>
            <p:ph type="body" idx="1"/>
          </p:nvPr>
        </p:nvSpPr>
        <p:spPr/>
        <p:txBody>
          <a:bodyPr/>
          <a:lstStyle/>
          <a:p>
            <a:pPr eaLnBrk="1" hangingPunct="1">
              <a:lnSpc>
                <a:spcPct val="80000"/>
              </a:lnSpc>
            </a:pPr>
            <a:r>
              <a:rPr lang="en-US" sz="2600" smtClean="0"/>
              <a:t>copying another student’s paper, answers or homework</a:t>
            </a:r>
          </a:p>
          <a:p>
            <a:pPr eaLnBrk="1" hangingPunct="1">
              <a:lnSpc>
                <a:spcPct val="80000"/>
              </a:lnSpc>
            </a:pPr>
            <a:r>
              <a:rPr lang="en-US" sz="2600" smtClean="0"/>
              <a:t>passing off another person’s ideas as your own</a:t>
            </a:r>
          </a:p>
          <a:p>
            <a:pPr eaLnBrk="1" hangingPunct="1">
              <a:lnSpc>
                <a:spcPct val="80000"/>
              </a:lnSpc>
            </a:pPr>
            <a:r>
              <a:rPr lang="en-US" sz="2600" smtClean="0"/>
              <a:t>failing to cite quotations and borrowed ideas	</a:t>
            </a:r>
          </a:p>
          <a:p>
            <a:pPr eaLnBrk="1" hangingPunct="1">
              <a:lnSpc>
                <a:spcPct val="80000"/>
              </a:lnSpc>
            </a:pPr>
            <a:r>
              <a:rPr lang="en-US" sz="2600" smtClean="0"/>
              <a:t>failing to put paraphrases and summaries in your own words </a:t>
            </a:r>
          </a:p>
          <a:p>
            <a:pPr eaLnBrk="1" hangingPunct="1">
              <a:lnSpc>
                <a:spcPct val="80000"/>
              </a:lnSpc>
            </a:pPr>
            <a:r>
              <a:rPr lang="en-US" sz="2600" smtClean="0"/>
              <a:t>failing to enclose another person’s language or words in quotation marks</a:t>
            </a:r>
          </a:p>
          <a:p>
            <a:pPr eaLnBrk="1" hangingPunct="1">
              <a:lnSpc>
                <a:spcPct val="80000"/>
              </a:lnSpc>
            </a:pPr>
            <a:r>
              <a:rPr lang="en-US" sz="2600" smtClean="0"/>
              <a:t>incorrectly citing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fade">
                                      <p:cBhvr>
                                        <p:cTn id="7" dur="2000"/>
                                        <p:tgtEl>
                                          <p:spTgt spid="92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Effect transition="in" filter="fade">
                                      <p:cBhvr>
                                        <p:cTn id="12" dur="2000"/>
                                        <p:tgtEl>
                                          <p:spTgt spid="92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219">
                                            <p:txEl>
                                              <p:pRg st="1" end="1"/>
                                            </p:txEl>
                                          </p:spTgt>
                                        </p:tgtEl>
                                        <p:attrNameLst>
                                          <p:attrName>style.visibility</p:attrName>
                                        </p:attrNameLst>
                                      </p:cBhvr>
                                      <p:to>
                                        <p:strVal val="visible"/>
                                      </p:to>
                                    </p:set>
                                    <p:animEffect transition="in" filter="fade">
                                      <p:cBhvr>
                                        <p:cTn id="17" dur="2000"/>
                                        <p:tgtEl>
                                          <p:spTgt spid="921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219">
                                            <p:txEl>
                                              <p:pRg st="2" end="2"/>
                                            </p:txEl>
                                          </p:spTgt>
                                        </p:tgtEl>
                                        <p:attrNameLst>
                                          <p:attrName>style.visibility</p:attrName>
                                        </p:attrNameLst>
                                      </p:cBhvr>
                                      <p:to>
                                        <p:strVal val="visible"/>
                                      </p:to>
                                    </p:set>
                                    <p:animEffect transition="in" filter="fade">
                                      <p:cBhvr>
                                        <p:cTn id="22" dur="2000"/>
                                        <p:tgtEl>
                                          <p:spTgt spid="921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219">
                                            <p:txEl>
                                              <p:pRg st="3" end="3"/>
                                            </p:txEl>
                                          </p:spTgt>
                                        </p:tgtEl>
                                        <p:attrNameLst>
                                          <p:attrName>style.visibility</p:attrName>
                                        </p:attrNameLst>
                                      </p:cBhvr>
                                      <p:to>
                                        <p:strVal val="visible"/>
                                      </p:to>
                                    </p:set>
                                    <p:animEffect transition="in" filter="fade">
                                      <p:cBhvr>
                                        <p:cTn id="27" dur="2000"/>
                                        <p:tgtEl>
                                          <p:spTgt spid="921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219">
                                            <p:txEl>
                                              <p:pRg st="4" end="4"/>
                                            </p:txEl>
                                          </p:spTgt>
                                        </p:tgtEl>
                                        <p:attrNameLst>
                                          <p:attrName>style.visibility</p:attrName>
                                        </p:attrNameLst>
                                      </p:cBhvr>
                                      <p:to>
                                        <p:strVal val="visible"/>
                                      </p:to>
                                    </p:set>
                                    <p:animEffect transition="in" filter="fade">
                                      <p:cBhvr>
                                        <p:cTn id="32" dur="2000"/>
                                        <p:tgtEl>
                                          <p:spTgt spid="921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219">
                                            <p:txEl>
                                              <p:pRg st="5" end="5"/>
                                            </p:txEl>
                                          </p:spTgt>
                                        </p:tgtEl>
                                        <p:attrNameLst>
                                          <p:attrName>style.visibility</p:attrName>
                                        </p:attrNameLst>
                                      </p:cBhvr>
                                      <p:to>
                                        <p:strVal val="visible"/>
                                      </p:to>
                                    </p:set>
                                    <p:animEffect transition="in" filter="fade">
                                      <p:cBhvr>
                                        <p:cTn id="37" dur="2000"/>
                                        <p:tgtEl>
                                          <p:spTgt spid="921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sz="3400" smtClean="0"/>
              <a:t>Using other people’s ideas is not plagiarism.</a:t>
            </a:r>
          </a:p>
        </p:txBody>
      </p:sp>
      <p:sp>
        <p:nvSpPr>
          <p:cNvPr id="44035" name="Rectangle 3"/>
          <p:cNvSpPr>
            <a:spLocks noGrp="1" noChangeArrowheads="1"/>
          </p:cNvSpPr>
          <p:nvPr>
            <p:ph type="body" idx="1"/>
          </p:nvPr>
        </p:nvSpPr>
        <p:spPr/>
        <p:txBody>
          <a:bodyPr/>
          <a:lstStyle/>
          <a:p>
            <a:pPr eaLnBrk="1" hangingPunct="1"/>
            <a:r>
              <a:rPr lang="en-US" smtClean="0"/>
              <a:t>you are supposed to build upon others’ research/ideas.  You should use the ideas of others to come to your own conclusions, but you must give proper credit.</a:t>
            </a:r>
          </a:p>
          <a:p>
            <a:pPr eaLnBrk="1" hangingPunct="1">
              <a:buFont typeface="Wingdings" pitchFamily="2" charset="2"/>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4034"/>
                                        </p:tgtEl>
                                        <p:attrNameLst>
                                          <p:attrName>style.visibility</p:attrName>
                                        </p:attrNameLst>
                                      </p:cBhvr>
                                      <p:to>
                                        <p:strVal val="visible"/>
                                      </p:to>
                                    </p:set>
                                    <p:animEffect transition="in" filter="fade">
                                      <p:cBhvr>
                                        <p:cTn id="7" dur="2000"/>
                                        <p:tgtEl>
                                          <p:spTgt spid="4403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4035">
                                            <p:txEl>
                                              <p:pRg st="0" end="0"/>
                                            </p:txEl>
                                          </p:spTgt>
                                        </p:tgtEl>
                                        <p:attrNameLst>
                                          <p:attrName>style.visibility</p:attrName>
                                        </p:attrNameLst>
                                      </p:cBhvr>
                                      <p:to>
                                        <p:strVal val="visible"/>
                                      </p:to>
                                    </p:set>
                                    <p:animEffect transition="in" filter="fade">
                                      <p:cBhvr>
                                        <p:cTn id="12" dur="2000"/>
                                        <p:tgtEl>
                                          <p:spTgt spid="440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P spid="44035"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How should you cite?</a:t>
            </a:r>
          </a:p>
        </p:txBody>
      </p:sp>
      <p:sp>
        <p:nvSpPr>
          <p:cNvPr id="11267" name="Rectangle 3"/>
          <p:cNvSpPr>
            <a:spLocks noGrp="1" noChangeArrowheads="1"/>
          </p:cNvSpPr>
          <p:nvPr>
            <p:ph type="body" idx="1"/>
          </p:nvPr>
        </p:nvSpPr>
        <p:spPr/>
        <p:txBody>
          <a:bodyPr/>
          <a:lstStyle/>
          <a:p>
            <a:pPr eaLnBrk="1" hangingPunct="1">
              <a:lnSpc>
                <a:spcPct val="90000"/>
              </a:lnSpc>
            </a:pPr>
            <a:r>
              <a:rPr lang="en-US" sz="2100" smtClean="0"/>
              <a:t>Generally, MLA style is used for humanities, APA style is used for psychology and other social sciences, and Chicago style has been used in history and some humanities classes; check with your teacher for which style he/she prefers.  </a:t>
            </a:r>
          </a:p>
          <a:p>
            <a:pPr eaLnBrk="1" hangingPunct="1">
              <a:lnSpc>
                <a:spcPct val="90000"/>
              </a:lnSpc>
            </a:pPr>
            <a:r>
              <a:rPr lang="en-US" sz="2100" smtClean="0"/>
              <a:t>For MLA style, the general rule is to place the author’s last name and the page number of the original text in parentheses after the quotation or paraphrase.  For example, (Smith 23). This short citation will enable your reader to find your full citation on the list of works cited at the end of your paper or assignment.</a:t>
            </a:r>
          </a:p>
          <a:p>
            <a:pPr eaLnBrk="1" hangingPunct="1">
              <a:lnSpc>
                <a:spcPct val="90000"/>
              </a:lnSpc>
            </a:pPr>
            <a:endParaRPr lang="en-US" sz="21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fade">
                                      <p:cBhvr>
                                        <p:cTn id="7" dur="2000"/>
                                        <p:tgtEl>
                                          <p:spTgt spid="1126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267">
                                            <p:txEl>
                                              <p:pRg st="0" end="0"/>
                                            </p:txEl>
                                          </p:spTgt>
                                        </p:tgtEl>
                                        <p:attrNameLst>
                                          <p:attrName>style.visibility</p:attrName>
                                        </p:attrNameLst>
                                      </p:cBhvr>
                                      <p:to>
                                        <p:strVal val="visible"/>
                                      </p:to>
                                    </p:set>
                                    <p:animEffect transition="in" filter="fade">
                                      <p:cBhvr>
                                        <p:cTn id="12" dur="2000"/>
                                        <p:tgtEl>
                                          <p:spTgt spid="1126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267">
                                            <p:txEl>
                                              <p:pRg st="1" end="1"/>
                                            </p:txEl>
                                          </p:spTgt>
                                        </p:tgtEl>
                                        <p:attrNameLst>
                                          <p:attrName>style.visibility</p:attrName>
                                        </p:attrNameLst>
                                      </p:cBhvr>
                                      <p:to>
                                        <p:strVal val="visible"/>
                                      </p:to>
                                    </p:set>
                                    <p:animEffect transition="in" filter="fade">
                                      <p:cBhvr>
                                        <p:cTn id="17" dur="2000"/>
                                        <p:tgtEl>
                                          <p:spTgt spid="112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What should you cite?</a:t>
            </a:r>
          </a:p>
        </p:txBody>
      </p:sp>
      <p:sp>
        <p:nvSpPr>
          <p:cNvPr id="10243" name="Rectangle 3"/>
          <p:cNvSpPr>
            <a:spLocks noGrp="1" noChangeArrowheads="1"/>
          </p:cNvSpPr>
          <p:nvPr>
            <p:ph type="body" idx="1"/>
          </p:nvPr>
        </p:nvSpPr>
        <p:spPr/>
        <p:txBody>
          <a:bodyPr/>
          <a:lstStyle/>
          <a:p>
            <a:pPr eaLnBrk="1" hangingPunct="1">
              <a:lnSpc>
                <a:spcPct val="80000"/>
              </a:lnSpc>
              <a:buFont typeface="Wingdings" pitchFamily="2" charset="2"/>
              <a:buNone/>
            </a:pPr>
            <a:endParaRPr lang="en-US" sz="2100" smtClean="0"/>
          </a:p>
          <a:p>
            <a:pPr eaLnBrk="1" hangingPunct="1">
              <a:lnSpc>
                <a:spcPct val="80000"/>
              </a:lnSpc>
            </a:pPr>
            <a:r>
              <a:rPr lang="en-US" sz="2100" smtClean="0"/>
              <a:t>books, articles, websites, interviews, etc. from which you quote </a:t>
            </a:r>
          </a:p>
          <a:p>
            <a:pPr eaLnBrk="1" hangingPunct="1">
              <a:lnSpc>
                <a:spcPct val="80000"/>
              </a:lnSpc>
            </a:pPr>
            <a:endParaRPr lang="en-US" sz="2100" smtClean="0"/>
          </a:p>
          <a:p>
            <a:pPr eaLnBrk="1" hangingPunct="1">
              <a:lnSpc>
                <a:spcPct val="80000"/>
              </a:lnSpc>
              <a:buFont typeface="Wingdings" pitchFamily="2" charset="2"/>
              <a:buNone/>
            </a:pPr>
            <a:r>
              <a:rPr lang="en-US" sz="2100" smtClean="0"/>
              <a:t>	</a:t>
            </a:r>
            <a:r>
              <a:rPr lang="en-US" sz="1600" smtClean="0">
                <a:latin typeface="Times New Roman" pitchFamily="18" charset="0"/>
              </a:rPr>
              <a:t>Some famous artists of colonial America include John Durand, John Greenwood, Charles </a:t>
            </a:r>
          </a:p>
          <a:p>
            <a:pPr eaLnBrk="1" hangingPunct="1">
              <a:lnSpc>
                <a:spcPct val="80000"/>
              </a:lnSpc>
              <a:buFont typeface="Wingdings" pitchFamily="2" charset="2"/>
              <a:buNone/>
            </a:pPr>
            <a:r>
              <a:rPr lang="en-US" sz="1600" smtClean="0">
                <a:latin typeface="Times New Roman" pitchFamily="18" charset="0"/>
              </a:rPr>
              <a:t>	Willson Peale and Justus Engelhardt Kühn, but some thought “[t]he most talented artist of </a:t>
            </a:r>
          </a:p>
          <a:p>
            <a:pPr eaLnBrk="1" hangingPunct="1">
              <a:lnSpc>
                <a:spcPct val="80000"/>
              </a:lnSpc>
              <a:buFont typeface="Wingdings" pitchFamily="2" charset="2"/>
              <a:buNone/>
            </a:pPr>
            <a:r>
              <a:rPr lang="en-US" sz="1600" smtClean="0">
                <a:latin typeface="Times New Roman" pitchFamily="18" charset="0"/>
              </a:rPr>
              <a:t>	colonial America was John Singleton Copley, who began painting in Boston at the age of </a:t>
            </a:r>
          </a:p>
          <a:p>
            <a:pPr eaLnBrk="1" hangingPunct="1">
              <a:lnSpc>
                <a:spcPct val="80000"/>
              </a:lnSpc>
              <a:buFont typeface="Wingdings" pitchFamily="2" charset="2"/>
              <a:buNone/>
            </a:pPr>
            <a:r>
              <a:rPr lang="en-US" sz="1600" smtClean="0">
                <a:latin typeface="Times New Roman" pitchFamily="18" charset="0"/>
              </a:rPr>
              <a:t>	fourteen” (Glubok 25).  Copley is most famous for his portrait work.</a:t>
            </a:r>
            <a:r>
              <a:rPr lang="en-US" sz="1600" smtClean="0"/>
              <a:t>  </a:t>
            </a:r>
          </a:p>
          <a:p>
            <a:pPr eaLnBrk="1" hangingPunct="1">
              <a:lnSpc>
                <a:spcPct val="80000"/>
              </a:lnSpc>
            </a:pPr>
            <a:endParaRPr lang="en-US" sz="1600" smtClean="0"/>
          </a:p>
          <a:p>
            <a:pPr eaLnBrk="1" hangingPunct="1">
              <a:lnSpc>
                <a:spcPct val="80000"/>
              </a:lnSpc>
              <a:buFont typeface="Wingdings" pitchFamily="2" charset="2"/>
              <a:buNone/>
            </a:pPr>
            <a:r>
              <a:rPr lang="en-US" sz="2100" smtClean="0"/>
              <a:t>	This is a direct quotation from a book by Shirley Glubok, page 25. The first </a:t>
            </a:r>
            <a:r>
              <a:rPr lang="en-US" sz="2100" i="1" smtClean="0"/>
              <a:t>t</a:t>
            </a:r>
            <a:r>
              <a:rPr lang="en-US" sz="2100" smtClean="0"/>
              <a:t> in the quotation is in brackets because the author of the paper changed a capital</a:t>
            </a:r>
            <a:r>
              <a:rPr lang="en-US" sz="2100" i="1" smtClean="0"/>
              <a:t> T</a:t>
            </a:r>
            <a:r>
              <a:rPr lang="en-US" sz="2100" smtClean="0"/>
              <a:t> to lower case to fit in his/her sentence.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fade">
                                      <p:cBhvr>
                                        <p:cTn id="12" dur="2000"/>
                                        <p:tgtEl>
                                          <p:spTgt spid="102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43">
                                            <p:txEl>
                                              <p:pRg st="3" end="3"/>
                                            </p:txEl>
                                          </p:spTgt>
                                        </p:tgtEl>
                                        <p:attrNameLst>
                                          <p:attrName>style.visibility</p:attrName>
                                        </p:attrNameLst>
                                      </p:cBhvr>
                                      <p:to>
                                        <p:strVal val="visible"/>
                                      </p:to>
                                    </p:set>
                                    <p:animEffect transition="in" filter="fade">
                                      <p:cBhvr>
                                        <p:cTn id="17" dur="2000"/>
                                        <p:tgtEl>
                                          <p:spTgt spid="1024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43">
                                            <p:txEl>
                                              <p:pRg st="4" end="4"/>
                                            </p:txEl>
                                          </p:spTgt>
                                        </p:tgtEl>
                                        <p:attrNameLst>
                                          <p:attrName>style.visibility</p:attrName>
                                        </p:attrNameLst>
                                      </p:cBhvr>
                                      <p:to>
                                        <p:strVal val="visible"/>
                                      </p:to>
                                    </p:set>
                                    <p:animEffect transition="in" filter="fade">
                                      <p:cBhvr>
                                        <p:cTn id="22" dur="2000"/>
                                        <p:tgtEl>
                                          <p:spTgt spid="1024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243">
                                            <p:txEl>
                                              <p:pRg st="5" end="5"/>
                                            </p:txEl>
                                          </p:spTgt>
                                        </p:tgtEl>
                                        <p:attrNameLst>
                                          <p:attrName>style.visibility</p:attrName>
                                        </p:attrNameLst>
                                      </p:cBhvr>
                                      <p:to>
                                        <p:strVal val="visible"/>
                                      </p:to>
                                    </p:set>
                                    <p:animEffect transition="in" filter="fade">
                                      <p:cBhvr>
                                        <p:cTn id="27" dur="2000"/>
                                        <p:tgtEl>
                                          <p:spTgt spid="1024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243">
                                            <p:txEl>
                                              <p:pRg st="6" end="6"/>
                                            </p:txEl>
                                          </p:spTgt>
                                        </p:tgtEl>
                                        <p:attrNameLst>
                                          <p:attrName>style.visibility</p:attrName>
                                        </p:attrNameLst>
                                      </p:cBhvr>
                                      <p:to>
                                        <p:strVal val="visible"/>
                                      </p:to>
                                    </p:set>
                                    <p:animEffect transition="in" filter="fade">
                                      <p:cBhvr>
                                        <p:cTn id="32" dur="2000"/>
                                        <p:tgtEl>
                                          <p:spTgt spid="1024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243">
                                            <p:txEl>
                                              <p:pRg st="8" end="8"/>
                                            </p:txEl>
                                          </p:spTgt>
                                        </p:tgtEl>
                                        <p:attrNameLst>
                                          <p:attrName>style.visibility</p:attrName>
                                        </p:attrNameLst>
                                      </p:cBhvr>
                                      <p:to>
                                        <p:strVal val="visible"/>
                                      </p:to>
                                    </p:set>
                                    <p:animEffect transition="in" filter="fade">
                                      <p:cBhvr>
                                        <p:cTn id="37" dur="2000"/>
                                        <p:tgtEl>
                                          <p:spTgt spid="1024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762000" y="304800"/>
            <a:ext cx="8001000" cy="1216025"/>
          </a:xfrm>
        </p:spPr>
        <p:txBody>
          <a:bodyPr/>
          <a:lstStyle/>
          <a:p>
            <a:pPr eaLnBrk="1" hangingPunct="1"/>
            <a:r>
              <a:rPr lang="en-US" sz="2400" smtClean="0"/>
              <a:t>The corresponding works cited entry would look like this:</a:t>
            </a:r>
            <a:br>
              <a:rPr lang="en-US" sz="2400" smtClean="0"/>
            </a:br>
            <a:endParaRPr lang="en-US" sz="2400" smtClean="0"/>
          </a:p>
        </p:txBody>
      </p:sp>
      <p:sp>
        <p:nvSpPr>
          <p:cNvPr id="10243" name="Rectangle 3"/>
          <p:cNvSpPr>
            <a:spLocks noGrp="1" noChangeArrowheads="1"/>
          </p:cNvSpPr>
          <p:nvPr>
            <p:ph type="body" idx="1"/>
          </p:nvPr>
        </p:nvSpPr>
        <p:spPr/>
        <p:txBody>
          <a:bodyPr/>
          <a:lstStyle/>
          <a:p>
            <a:pPr eaLnBrk="1" hangingPunct="1">
              <a:buFont typeface="Wingdings" pitchFamily="2" charset="2"/>
              <a:buNone/>
            </a:pPr>
            <a:r>
              <a:rPr lang="en-US" dirty="0" err="1" smtClean="0"/>
              <a:t>Glubok</a:t>
            </a:r>
            <a:r>
              <a:rPr lang="en-US" dirty="0" smtClean="0"/>
              <a:t>, Shirley.  </a:t>
            </a:r>
            <a:r>
              <a:rPr lang="en-US" i="1" dirty="0" smtClean="0"/>
              <a:t>The Art of Colonial    </a:t>
            </a:r>
          </a:p>
          <a:p>
            <a:pPr eaLnBrk="1" hangingPunct="1">
              <a:buFont typeface="Wingdings" pitchFamily="2" charset="2"/>
              <a:buNone/>
            </a:pPr>
            <a:r>
              <a:rPr lang="en-US" i="1" dirty="0" smtClean="0"/>
              <a:t>     America</a:t>
            </a:r>
            <a:r>
              <a:rPr lang="en-US" dirty="0" smtClean="0"/>
              <a:t>. </a:t>
            </a:r>
            <a:r>
              <a:rPr lang="en-US" dirty="0" smtClean="0"/>
              <a:t>Macmillan</a:t>
            </a:r>
            <a:r>
              <a:rPr lang="en-US" dirty="0" smtClean="0"/>
              <a:t>, </a:t>
            </a:r>
            <a:r>
              <a:rPr lang="en-US" dirty="0" smtClean="0"/>
              <a:t>1970</a:t>
            </a:r>
            <a:r>
              <a:rPr lang="en-US" dirty="0" smtClean="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z="2400" dirty="0" smtClean="0"/>
              <a:t>Here is another example from an essay on </a:t>
            </a:r>
            <a:r>
              <a:rPr lang="en-US" sz="2400" i="1" dirty="0" smtClean="0"/>
              <a:t>The Witch of Blackbird Pond</a:t>
            </a:r>
            <a:r>
              <a:rPr lang="en-US" sz="2400" dirty="0" smtClean="0"/>
              <a:t>:</a:t>
            </a:r>
          </a:p>
        </p:txBody>
      </p:sp>
      <p:sp>
        <p:nvSpPr>
          <p:cNvPr id="11267"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z="2600" dirty="0" smtClean="0"/>
              <a:t>	</a:t>
            </a:r>
            <a:r>
              <a:rPr lang="en-US" sz="2600" dirty="0" smtClean="0">
                <a:latin typeface="Times New Roman" pitchFamily="18" charset="0"/>
              </a:rPr>
              <a:t>	Kit shows herself to be ignorant of her cousins’ lifestyle when she unpacks her bags.  When Judith asks what is in the trunk, she replies, “Well, dresses and petticoats, and slippers, and such.  You have the same things yourselves, don’t you?” (40</a:t>
            </a:r>
            <a:r>
              <a:rPr lang="en-US" sz="2600" dirty="0" smtClean="0">
                <a:latin typeface="Times New Roman" pitchFamily="18" charset="0"/>
              </a:rPr>
              <a:t>).   </a:t>
            </a:r>
            <a:r>
              <a:rPr lang="en-US" sz="2600" dirty="0" smtClean="0">
                <a:latin typeface="Times New Roman" pitchFamily="18" charset="0"/>
              </a:rPr>
              <a:t>Such a statement shows Kit’s lack of awareness; she should have known from the simple home they lived in that they did not have such things.</a:t>
            </a:r>
          </a:p>
          <a:p>
            <a:pPr eaLnBrk="1" hangingPunct="1">
              <a:lnSpc>
                <a:spcPct val="90000"/>
              </a:lnSpc>
              <a:buFont typeface="Wingdings" pitchFamily="2" charset="2"/>
              <a:buNone/>
            </a:pPr>
            <a:r>
              <a:rPr lang="en-US" sz="2600" dirty="0" smtClean="0"/>
              <a:t>		</a:t>
            </a:r>
            <a:endParaRPr lang="en-US" sz="2600" dirty="0" smtClean="0"/>
          </a:p>
          <a:p>
            <a:pPr eaLnBrk="1" hangingPunct="1">
              <a:lnSpc>
                <a:spcPct val="90000"/>
              </a:lnSpc>
              <a:buFont typeface="Wingdings" pitchFamily="2" charset="2"/>
              <a:buNone/>
            </a:pPr>
            <a:r>
              <a:rPr lang="en-US" sz="2600" dirty="0"/>
              <a:t>	</a:t>
            </a:r>
            <a:r>
              <a:rPr lang="en-US" sz="2600" dirty="0" smtClean="0"/>
              <a:t>Since </a:t>
            </a:r>
            <a:r>
              <a:rPr lang="en-US" sz="2600" dirty="0" smtClean="0"/>
              <a:t>this is the only source used in the essay, you do not need to include the author’s last name.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z="2400" smtClean="0"/>
              <a:t>The corresponding works cited entry would look like this:</a:t>
            </a:r>
            <a:br>
              <a:rPr lang="en-US" sz="2400" smtClean="0"/>
            </a:br>
            <a:endParaRPr lang="en-US" sz="2400" smtClean="0"/>
          </a:p>
        </p:txBody>
      </p:sp>
      <p:sp>
        <p:nvSpPr>
          <p:cNvPr id="12291" name="Rectangle 3"/>
          <p:cNvSpPr>
            <a:spLocks noGrp="1" noChangeArrowheads="1"/>
          </p:cNvSpPr>
          <p:nvPr>
            <p:ph type="body" idx="1"/>
          </p:nvPr>
        </p:nvSpPr>
        <p:spPr/>
        <p:txBody>
          <a:bodyPr/>
          <a:lstStyle/>
          <a:p>
            <a:pPr eaLnBrk="1" hangingPunct="1">
              <a:buFont typeface="Wingdings" pitchFamily="2" charset="2"/>
              <a:buNone/>
            </a:pPr>
            <a:r>
              <a:rPr lang="en-US" dirty="0" err="1" smtClean="0"/>
              <a:t>Speare</a:t>
            </a:r>
            <a:r>
              <a:rPr lang="en-US" dirty="0" smtClean="0"/>
              <a:t>, Elizabeth George.  </a:t>
            </a:r>
            <a:r>
              <a:rPr lang="en-US" i="1" dirty="0" smtClean="0"/>
              <a:t>The Witch of</a:t>
            </a:r>
          </a:p>
          <a:p>
            <a:pPr eaLnBrk="1" hangingPunct="1">
              <a:buFont typeface="Wingdings" pitchFamily="2" charset="2"/>
              <a:buNone/>
            </a:pPr>
            <a:r>
              <a:rPr lang="en-US" i="1" dirty="0" smtClean="0"/>
              <a:t>     Blackbird Pond</a:t>
            </a:r>
            <a:r>
              <a:rPr lang="en-US" dirty="0" smtClean="0"/>
              <a:t>. </a:t>
            </a:r>
            <a:r>
              <a:rPr lang="en-US" dirty="0" smtClean="0"/>
              <a:t>Houghton Mifflin</a:t>
            </a:r>
            <a:r>
              <a:rPr lang="en-US" dirty="0" smtClean="0"/>
              <a:t>, </a:t>
            </a:r>
            <a:r>
              <a:rPr lang="en-US" dirty="0" smtClean="0"/>
              <a:t>   </a:t>
            </a:r>
          </a:p>
          <a:p>
            <a:pPr eaLnBrk="1" hangingPunct="1">
              <a:buFont typeface="Wingdings" pitchFamily="2" charset="2"/>
              <a:buNone/>
            </a:pPr>
            <a:r>
              <a:rPr lang="en-US" dirty="0"/>
              <a:t>	</a:t>
            </a:r>
            <a:r>
              <a:rPr lang="en-US" dirty="0" smtClean="0"/>
              <a:t> 1958</a:t>
            </a:r>
            <a:r>
              <a:rPr lang="en-US" dirty="0" smtClean="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285</TotalTime>
  <Words>1259</Words>
  <Application>Microsoft Office PowerPoint</Application>
  <PresentationFormat>On-screen Show (4:3)</PresentationFormat>
  <Paragraphs>133</Paragraphs>
  <Slides>23</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23</vt:i4>
      </vt:variant>
    </vt:vector>
  </HeadingPairs>
  <TitlesOfParts>
    <vt:vector size="31" baseType="lpstr">
      <vt:lpstr>Kozuka Mincho Pro R</vt:lpstr>
      <vt:lpstr>Arial</vt:lpstr>
      <vt:lpstr>Calibri</vt:lpstr>
      <vt:lpstr>Times New Roman</vt:lpstr>
      <vt:lpstr>Verdana</vt:lpstr>
      <vt:lpstr>Wingdings</vt:lpstr>
      <vt:lpstr>Profile</vt:lpstr>
      <vt:lpstr>Default Design</vt:lpstr>
      <vt:lpstr>Plagiarism:</vt:lpstr>
      <vt:lpstr>Vocabulary needed for this lesson:</vt:lpstr>
      <vt:lpstr>What is plagiarism?</vt:lpstr>
      <vt:lpstr>Using other people’s ideas is not plagiarism.</vt:lpstr>
      <vt:lpstr>How should you cite?</vt:lpstr>
      <vt:lpstr>What should you cite?</vt:lpstr>
      <vt:lpstr>The corresponding works cited entry would look like this: </vt:lpstr>
      <vt:lpstr>Here is another example from an essay on The Witch of Blackbird Pond:</vt:lpstr>
      <vt:lpstr>The corresponding works cited entry would look like this: </vt:lpstr>
      <vt:lpstr>PowerPoint Presentation</vt:lpstr>
      <vt:lpstr>The corresponding works cited entry would look like this: </vt:lpstr>
      <vt:lpstr>PowerPoint Presentation</vt:lpstr>
      <vt:lpstr>The corresponding works cited entry would look like this: </vt:lpstr>
      <vt:lpstr>Here is another example.  This one is from an online database article:</vt:lpstr>
      <vt:lpstr>The corresponding works cited entry would look like this: </vt:lpstr>
      <vt:lpstr>Some additional items to cite:</vt:lpstr>
      <vt:lpstr>PowerPoint Presentation</vt:lpstr>
      <vt:lpstr>PowerPoint Presentation</vt:lpstr>
      <vt:lpstr>How do you find the proper format for in-text citations and works cited pages for articles, books, websites, database articles and other materials you will use? </vt:lpstr>
      <vt:lpstr>Reasons people plagiarize:</vt:lpstr>
      <vt:lpstr>Some of the consequences of plagiarism may be:</vt:lpstr>
      <vt:lpstr>Consequences continued:</vt:lpstr>
      <vt:lpstr>Things to remember:</vt:lpstr>
    </vt:vector>
  </TitlesOfParts>
  <Company>CSH-SD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Plagiarism:</dc:title>
  <dc:creator>Administrator</dc:creator>
  <cp:lastModifiedBy>Jeanne Glynn</cp:lastModifiedBy>
  <cp:revision>18</cp:revision>
  <dcterms:created xsi:type="dcterms:W3CDTF">2007-08-16T11:17:58Z</dcterms:created>
  <dcterms:modified xsi:type="dcterms:W3CDTF">2016-09-18T15:15:47Z</dcterms:modified>
</cp:coreProperties>
</file>